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spreadsheetml.sheet" PartName="/ppt/embeddings/Microsoft_Excel_Sheet1.xlsx"/>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Roboto"/>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8" roundtripDataSignature="AMtx7mhXMpYDhMJtoNqk5hQJgF+xcHww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5A3CB9-BACA-4FDD-936B-A4F0A8F8ADBA}">
  <a:tblStyle styleId="{295A3CB9-BACA-4FDD-936B-A4F0A8F8ADB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61358B5-B73B-4537-8EE8-AF61634B758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e13e62a96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ee13e62a9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44" name="Google Shape;2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ec8c2ade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2eec8c2ade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a7bc9c348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a7bc9c3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7bc9c34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a7bc9c3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a7bc9c3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30a7bc9c34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7bc9c348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7bc9c34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a7bc9c34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0a7bc9c34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a7bc9c34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a7bc9c34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a7bc9c348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0a7bc9c34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a7bc9c348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a7bc9c34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a7bc9c34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0a7bc9c348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a7bc9c348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a7bc9c34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ab2f586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0ab2f586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b2f586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0ab2f5869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9a34789a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79a34789a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ab2f5869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ab2f586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e13e62a9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ee13e62a96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9be685600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79be685600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7" name="Shape 67"/>
        <p:cNvGrpSpPr/>
        <p:nvPr/>
      </p:nvGrpSpPr>
      <p:grpSpPr>
        <a:xfrm>
          <a:off x="0" y="0"/>
          <a:ext cx="0" cy="0"/>
          <a:chOff x="0" y="0"/>
          <a:chExt cx="0" cy="0"/>
        </a:xfrm>
      </p:grpSpPr>
      <p:sp>
        <p:nvSpPr>
          <p:cNvPr id="68" name="Google Shape;68;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p:nvPr>
            <p:ph idx="2" type="pic"/>
          </p:nvPr>
        </p:nvSpPr>
        <p:spPr>
          <a:xfrm>
            <a:off x="5183188" y="987425"/>
            <a:ext cx="6172200" cy="4873625"/>
          </a:xfrm>
          <a:prstGeom prst="rect">
            <a:avLst/>
          </a:prstGeom>
          <a:noFill/>
          <a:ln>
            <a:noFill/>
          </a:ln>
        </p:spPr>
      </p:sp>
      <p:sp>
        <p:nvSpPr>
          <p:cNvPr id="70" name="Google Shape;70;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3" name="Shape 23"/>
        <p:cNvGrpSpPr/>
        <p:nvPr/>
      </p:nvGrpSpPr>
      <p:grpSpPr>
        <a:xfrm>
          <a:off x="0" y="0"/>
          <a:ext cx="0" cy="0"/>
          <a:chOff x="0" y="0"/>
          <a:chExt cx="0" cy="0"/>
        </a:xfrm>
      </p:grpSpPr>
      <p:sp>
        <p:nvSpPr>
          <p:cNvPr id="24" name="Google Shape;2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9" name="Shape 29"/>
        <p:cNvGrpSpPr/>
        <p:nvPr/>
      </p:nvGrpSpPr>
      <p:grpSpPr>
        <a:xfrm>
          <a:off x="0" y="0"/>
          <a:ext cx="0" cy="0"/>
          <a:chOff x="0" y="0"/>
          <a:chExt cx="0" cy="0"/>
        </a:xfrm>
      </p:grpSpPr>
      <p:sp>
        <p:nvSpPr>
          <p:cNvPr id="30" name="Google Shape;3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5" name="Shape 35"/>
        <p:cNvGrpSpPr/>
        <p:nvPr/>
      </p:nvGrpSpPr>
      <p:grpSpPr>
        <a:xfrm>
          <a:off x="0" y="0"/>
          <a:ext cx="0" cy="0"/>
          <a:chOff x="0" y="0"/>
          <a:chExt cx="0" cy="0"/>
        </a:xfrm>
      </p:grpSpPr>
      <p:sp>
        <p:nvSpPr>
          <p:cNvPr id="36" name="Google Shape;3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2" name="Shape 42"/>
        <p:cNvGrpSpPr/>
        <p:nvPr/>
      </p:nvGrpSpPr>
      <p:grpSpPr>
        <a:xfrm>
          <a:off x="0" y="0"/>
          <a:ext cx="0" cy="0"/>
          <a:chOff x="0" y="0"/>
          <a:chExt cx="0" cy="0"/>
        </a:xfrm>
      </p:grpSpPr>
      <p:sp>
        <p:nvSpPr>
          <p:cNvPr id="43" name="Google Shape;4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1" name="Shape 51"/>
        <p:cNvGrpSpPr/>
        <p:nvPr/>
      </p:nvGrpSpPr>
      <p:grpSpPr>
        <a:xfrm>
          <a:off x="0" y="0"/>
          <a:ext cx="0" cy="0"/>
          <a:chOff x="0" y="0"/>
          <a:chExt cx="0" cy="0"/>
        </a:xfrm>
      </p:grpSpPr>
      <p:sp>
        <p:nvSpPr>
          <p:cNvPr id="52" name="Google Shape;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60" name="Shape 60"/>
        <p:cNvGrpSpPr/>
        <p:nvPr/>
      </p:nvGrpSpPr>
      <p:grpSpPr>
        <a:xfrm>
          <a:off x="0" y="0"/>
          <a:ext cx="0" cy="0"/>
          <a:chOff x="0" y="0"/>
          <a:chExt cx="0" cy="0"/>
        </a:xfrm>
      </p:grpSpPr>
      <p:sp>
        <p:nvSpPr>
          <p:cNvPr id="61" name="Google Shape;61;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67.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54.png"/><Relationship Id="rId5" Type="http://schemas.openxmlformats.org/officeDocument/2006/relationships/image" Target="../media/image64.png"/><Relationship Id="rId6"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hk.iherb.com/c/hair-care" TargetMode="External"/><Relationship Id="rId4" Type="http://schemas.openxmlformats.org/officeDocument/2006/relationships/hyperlink" Target="https://learn.microsoft.com/en-us/microsoft-edge/webdriver-chromium/?tabs=c-sharp#download-microsoft-edge-webdriver" TargetMode="External"/><Relationship Id="rId5" Type="http://schemas.openxmlformats.org/officeDocument/2006/relationships/hyperlink" Target="https://www.youtube.com/watch?v=npaQ42K1sTs" TargetMode="External"/><Relationship Id="rId6" Type="http://schemas.openxmlformats.org/officeDocument/2006/relationships/hyperlink" Target="https://www.youtube.com/watch?v=0xzTzw6GQiw&amp;t=87s" TargetMode="External"/><Relationship Id="rId7" Type="http://schemas.openxmlformats.org/officeDocument/2006/relationships/hyperlink" Target="https://www.kaggle.com/code/furkannakdagg/nlp-sentiment-analysis-tutoria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mlDrawing" Target="../drawings/vmlDrawing1.vml"/><Relationship Id="rId4" Type="http://schemas.openxmlformats.org/officeDocument/2006/relationships/image" Target="../media/image22.png"/><Relationship Id="rId5" Type="http://schemas.openxmlformats.org/officeDocument/2006/relationships/package" Target="../embeddings/Microsoft_Excel_Sheet1.xlsx"/><Relationship Id="rId6" Type="http://schemas.openxmlformats.org/officeDocument/2006/relationships/package" Target="../embeddings/Microsoft_Excel_Sheet1.xlsx"/><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hk.iherb.com/c/hair-care"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9"/>
          <p:cNvSpPr/>
          <p:nvPr/>
        </p:nvSpPr>
        <p:spPr>
          <a:xfrm rot="-4995232">
            <a:off x="297436" y="8520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Google Shape;85;p19"/>
          <p:cNvSpPr txBox="1"/>
          <p:nvPr>
            <p:ph type="ctrTitle"/>
          </p:nvPr>
        </p:nvSpPr>
        <p:spPr>
          <a:xfrm>
            <a:off x="6651048" y="4958468"/>
            <a:ext cx="5085580" cy="18817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Calibri"/>
              <a:buNone/>
            </a:pPr>
            <a:r>
              <a:rPr b="1" lang="zh-HK" sz="2100">
                <a:highlight>
                  <a:schemeClr val="lt1"/>
                </a:highlight>
              </a:rPr>
              <a:t>Group 1: </a:t>
            </a:r>
            <a:br>
              <a:rPr b="1" lang="zh-HK" sz="2100">
                <a:highlight>
                  <a:schemeClr val="lt1"/>
                </a:highlight>
              </a:rPr>
            </a:br>
            <a:r>
              <a:rPr b="1" lang="zh-HK" sz="2100">
                <a:highlight>
                  <a:schemeClr val="lt1"/>
                </a:highlight>
              </a:rPr>
              <a:t>Chung Yim Hung (Nicole)</a:t>
            </a:r>
            <a:br>
              <a:rPr b="1" lang="zh-HK" sz="2100">
                <a:highlight>
                  <a:schemeClr val="lt1"/>
                </a:highlight>
              </a:rPr>
            </a:br>
            <a:r>
              <a:rPr b="1" lang="zh-HK" sz="2100">
                <a:highlight>
                  <a:schemeClr val="lt1"/>
                </a:highlight>
              </a:rPr>
              <a:t>Chan Wing Ki (Teresa)</a:t>
            </a:r>
            <a:br>
              <a:rPr b="1" lang="zh-HK" sz="2100">
                <a:highlight>
                  <a:schemeClr val="lt1"/>
                </a:highlight>
              </a:rPr>
            </a:br>
            <a:r>
              <a:rPr b="1" lang="zh-HK" sz="2100">
                <a:highlight>
                  <a:schemeClr val="lt1"/>
                </a:highlight>
              </a:rPr>
              <a:t>Wong Wing Ying (Elaine)</a:t>
            </a:r>
            <a:br>
              <a:rPr b="1" lang="zh-HK" sz="3300">
                <a:highlight>
                  <a:schemeClr val="lt1"/>
                </a:highlight>
              </a:rPr>
            </a:br>
            <a:endParaRPr sz="3300"/>
          </a:p>
        </p:txBody>
      </p:sp>
      <p:sp>
        <p:nvSpPr>
          <p:cNvPr id="86" name="Google Shape;86;p19"/>
          <p:cNvSpPr txBox="1"/>
          <p:nvPr>
            <p:ph idx="1" type="subTitle"/>
          </p:nvPr>
        </p:nvSpPr>
        <p:spPr>
          <a:xfrm>
            <a:off x="668446" y="1464749"/>
            <a:ext cx="6861600" cy="1881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zh-HK" sz="5700">
                <a:highlight>
                  <a:srgbClr val="FFFFFF"/>
                </a:highlight>
              </a:rPr>
              <a:t>Capstone Project on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iHerb Hair Care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Best Sellers Analysis</a:t>
            </a:r>
            <a:endParaRPr/>
          </a:p>
        </p:txBody>
      </p:sp>
      <p:sp>
        <p:nvSpPr>
          <p:cNvPr id="87" name="Google Shape;87;p19"/>
          <p:cNvSpPr/>
          <p:nvPr/>
        </p:nvSpPr>
        <p:spPr>
          <a:xfrm>
            <a:off x="6596785" y="5091339"/>
            <a:ext cx="3239028" cy="1419870"/>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green leaf with black text&#10;&#10;Description automatically generated" id="88" name="Google Shape;88;p19"/>
          <p:cNvPicPr preferRelativeResize="0"/>
          <p:nvPr/>
        </p:nvPicPr>
        <p:blipFill rotWithShape="1">
          <a:blip r:embed="rId3">
            <a:alphaModFix/>
          </a:blip>
          <a:srcRect b="0" l="0" r="0" t="0"/>
          <a:stretch/>
        </p:blipFill>
        <p:spPr>
          <a:xfrm>
            <a:off x="6189259" y="829296"/>
            <a:ext cx="2820334" cy="1585028"/>
          </a:xfrm>
          <a:prstGeom prst="rect">
            <a:avLst/>
          </a:prstGeom>
          <a:noFill/>
          <a:ln>
            <a:noFill/>
          </a:ln>
        </p:spPr>
      </p:pic>
      <p:pic>
        <p:nvPicPr>
          <p:cNvPr id="89" name="Google Shape;89;p19"/>
          <p:cNvPicPr preferRelativeResize="0"/>
          <p:nvPr/>
        </p:nvPicPr>
        <p:blipFill rotWithShape="1">
          <a:blip r:embed="rId4">
            <a:alphaModFix/>
          </a:blip>
          <a:srcRect b="0" l="0" r="0" t="0"/>
          <a:stretch/>
        </p:blipFill>
        <p:spPr>
          <a:xfrm>
            <a:off x="8272656" y="929011"/>
            <a:ext cx="3787065" cy="3759755"/>
          </a:xfrm>
          <a:prstGeom prst="rect">
            <a:avLst/>
          </a:prstGeom>
          <a:noFill/>
          <a:ln>
            <a:noFill/>
          </a:ln>
        </p:spPr>
      </p:pic>
      <p:sp>
        <p:nvSpPr>
          <p:cNvPr id="90" name="Google Shape;90;p19"/>
          <p:cNvSpPr txBox="1"/>
          <p:nvPr/>
        </p:nvSpPr>
        <p:spPr>
          <a:xfrm>
            <a:off x="678177" y="3690542"/>
            <a:ext cx="8537400" cy="273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a:t>
            </a:r>
            <a:r>
              <a:rPr lang="zh-HK" sz="1800">
                <a:latin typeface="Calibri"/>
                <a:ea typeface="Calibri"/>
                <a:cs typeface="Calibri"/>
                <a:sym typeface="Calibri"/>
              </a:rPr>
              <a:t>Scope</a:t>
            </a:r>
            <a:r>
              <a:rPr b="0" i="0" lang="zh-HK" sz="18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Web Scraping, Data Visualization, S</a:t>
            </a:r>
            <a:r>
              <a:rPr lang="zh-HK" sz="1800">
                <a:latin typeface="Calibri"/>
                <a:ea typeface="Calibri"/>
                <a:cs typeface="Calibri"/>
                <a:sym typeface="Calibri"/>
              </a:rPr>
              <a:t>entiment Analysis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◆Tools:</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Selenium, BeautifulSoup, </a:t>
            </a:r>
            <a:r>
              <a:rPr lang="zh-HK" sz="1800">
                <a:solidFill>
                  <a:schemeClr val="dk1"/>
                </a:solidFill>
                <a:latin typeface="Calibri"/>
                <a:ea typeface="Calibri"/>
                <a:cs typeface="Calibri"/>
                <a:sym typeface="Calibri"/>
              </a:rPr>
              <a:t>YData Profiling, </a:t>
            </a:r>
            <a:r>
              <a:rPr lang="zh-HK" sz="1800">
                <a:latin typeface="Calibri"/>
                <a:ea typeface="Calibri"/>
                <a:cs typeface="Calibri"/>
                <a:sym typeface="Calibri"/>
              </a:rPr>
              <a:t>PowerBI,</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latin typeface="Calibri"/>
                <a:ea typeface="Calibri"/>
                <a:cs typeface="Calibri"/>
                <a:sym typeface="Calibri"/>
              </a:rPr>
              <a:t>Natural Language Toolkit, Huggingface RoBERTa Transformers,</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solidFill>
                  <a:schemeClr val="dk1"/>
                </a:solidFill>
                <a:latin typeface="Calibri"/>
                <a:ea typeface="Calibri"/>
                <a:cs typeface="Calibri"/>
                <a:sym typeface="Calibri"/>
              </a:rPr>
              <a:t>SciPy, </a:t>
            </a:r>
            <a:r>
              <a:rPr lang="zh-HK" sz="1800">
                <a:solidFill>
                  <a:schemeClr val="dk1"/>
                </a:solidFill>
                <a:latin typeface="Calibri"/>
                <a:ea typeface="Calibri"/>
                <a:cs typeface="Calibri"/>
                <a:sym typeface="Calibri"/>
              </a:rPr>
              <a:t>WordCloud, TextBlob, </a:t>
            </a:r>
            <a:r>
              <a:rPr b="0" i="0" lang="zh-HK" sz="1800" u="none" cap="none" strike="noStrike">
                <a:solidFill>
                  <a:srgbClr val="000000"/>
                </a:solidFill>
                <a:latin typeface="Calibri"/>
                <a:ea typeface="Calibri"/>
                <a:cs typeface="Calibri"/>
                <a:sym typeface="Calibri"/>
              </a:rPr>
              <a:t>Pandas, Numpy,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Regular Expression,</a:t>
            </a:r>
            <a:r>
              <a:rPr lang="zh-HK" sz="1800">
                <a:latin typeface="Calibri"/>
                <a:ea typeface="Calibri"/>
                <a:cs typeface="Calibri"/>
                <a:sym typeface="Calibri"/>
              </a:rPr>
              <a:t> </a:t>
            </a:r>
            <a:r>
              <a:rPr b="0" i="0" lang="zh-HK" sz="1800" u="none" cap="none" strike="noStrike">
                <a:solidFill>
                  <a:srgbClr val="000000"/>
                </a:solidFill>
                <a:latin typeface="Calibri"/>
                <a:ea typeface="Calibri"/>
                <a:cs typeface="Calibri"/>
                <a:sym typeface="Calibri"/>
              </a:rPr>
              <a:t>Matplotlib, Seaborn</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ctrTitle"/>
          </p:nvPr>
        </p:nvSpPr>
        <p:spPr>
          <a:xfrm>
            <a:off x="472202" y="726320"/>
            <a:ext cx="91440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 </a:t>
            </a:r>
            <a:r>
              <a:rPr b="1" lang="zh-HK" sz="5000">
                <a:latin typeface="Calibri"/>
                <a:ea typeface="Calibri"/>
                <a:cs typeface="Calibri"/>
                <a:sym typeface="Calibri"/>
              </a:rPr>
              <a:t>Preprocessing</a:t>
            </a:r>
            <a:r>
              <a:rPr b="1" lang="zh-HK" sz="5000">
                <a:solidFill>
                  <a:srgbClr val="1A1A1A"/>
                </a:solidFill>
                <a:latin typeface="Calibri"/>
                <a:ea typeface="Calibri"/>
                <a:cs typeface="Calibri"/>
                <a:sym typeface="Calibri"/>
              </a:rPr>
              <a:t> </a:t>
            </a:r>
            <a:endParaRPr sz="5000">
              <a:latin typeface="Calibri"/>
              <a:ea typeface="Calibri"/>
              <a:cs typeface="Calibri"/>
              <a:sym typeface="Calibri"/>
            </a:endParaRPr>
          </a:p>
        </p:txBody>
      </p:sp>
      <p:sp>
        <p:nvSpPr>
          <p:cNvPr id="198" name="Google Shape;198;p4"/>
          <p:cNvSpPr txBox="1"/>
          <p:nvPr>
            <p:ph idx="1" type="subTitle"/>
          </p:nvPr>
        </p:nvSpPr>
        <p:spPr>
          <a:xfrm>
            <a:off x="554119" y="1494446"/>
            <a:ext cx="9144000" cy="1311000"/>
          </a:xfrm>
          <a:prstGeom prst="rect">
            <a:avLst/>
          </a:prstGeom>
          <a:noFill/>
          <a:ln>
            <a:noFill/>
          </a:ln>
        </p:spPr>
        <p:txBody>
          <a:bodyPr anchorCtr="0" anchor="t" bIns="45700" lIns="91425" spcFirstLastPara="1" rIns="91425" wrap="square" tIns="45700">
            <a:normAutofit/>
          </a:bodyPr>
          <a:lstStyle/>
          <a:p>
            <a:pPr indent="0" lvl="0" marL="12700" rtl="0" algn="l">
              <a:lnSpc>
                <a:spcPct val="115000"/>
              </a:lnSpc>
              <a:spcBef>
                <a:spcPts val="0"/>
              </a:spcBef>
              <a:spcAft>
                <a:spcPts val="0"/>
              </a:spcAft>
              <a:buClr>
                <a:schemeClr val="dk1"/>
              </a:buClr>
              <a:buSzPts val="1078"/>
              <a:buFont typeface="Arial"/>
              <a:buNone/>
            </a:pPr>
            <a:r>
              <a:rPr lang="zh-HK" sz="3000">
                <a:highlight>
                  <a:schemeClr val="lt1"/>
                </a:highlight>
              </a:rPr>
              <a:t>1. Check null value </a:t>
            </a:r>
            <a:endParaRPr sz="3000">
              <a:highlight>
                <a:schemeClr val="lt1"/>
              </a:highlight>
            </a:endParaRPr>
          </a:p>
          <a:p>
            <a:pPr indent="0" lvl="0" marL="12700" rtl="0" algn="l">
              <a:lnSpc>
                <a:spcPct val="115000"/>
              </a:lnSpc>
              <a:spcBef>
                <a:spcPts val="0"/>
              </a:spcBef>
              <a:spcAft>
                <a:spcPts val="0"/>
              </a:spcAft>
              <a:buClr>
                <a:schemeClr val="dk1"/>
              </a:buClr>
              <a:buSzPts val="1100"/>
              <a:buNone/>
            </a:pPr>
            <a:r>
              <a:t/>
            </a:r>
            <a:endParaRPr/>
          </a:p>
        </p:txBody>
      </p:sp>
      <p:sp>
        <p:nvSpPr>
          <p:cNvPr id="199" name="Google Shape;199;p4"/>
          <p:cNvSpPr txBox="1"/>
          <p:nvPr/>
        </p:nvSpPr>
        <p:spPr>
          <a:xfrm>
            <a:off x="10067100" y="31765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200" name="Google Shape;200;p4"/>
          <p:cNvSpPr txBox="1"/>
          <p:nvPr/>
        </p:nvSpPr>
        <p:spPr>
          <a:xfrm>
            <a:off x="537462" y="2366505"/>
            <a:ext cx="6096000" cy="2825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400" u="none" cap="none" strike="noStrike">
                <a:solidFill>
                  <a:srgbClr val="000000"/>
                </a:solidFill>
                <a:highlight>
                  <a:schemeClr val="lt1"/>
                </a:highlight>
                <a:latin typeface="Arial"/>
                <a:ea typeface="Arial"/>
                <a:cs typeface="Arial"/>
                <a:sym typeface="Arial"/>
              </a:rPr>
              <a:t> </a:t>
            </a:r>
            <a:r>
              <a:rPr b="0" i="0" lang="zh-HK" sz="2400" u="sng" cap="none" strike="noStrike">
                <a:solidFill>
                  <a:srgbClr val="000000"/>
                </a:solidFill>
                <a:highlight>
                  <a:schemeClr val="lt1"/>
                </a:highlight>
                <a:latin typeface="Arial"/>
                <a:ea typeface="Arial"/>
                <a:cs typeface="Arial"/>
                <a:sym typeface="Arial"/>
              </a:rPr>
              <a:t>Sale in 30 days</a:t>
            </a:r>
            <a:endParaRPr b="0" i="0" sz="2400" u="none" cap="none" strike="noStrike">
              <a:solidFill>
                <a:srgbClr val="000000"/>
              </a:solidFill>
              <a:highlight>
                <a:schemeClr val="lt1"/>
              </a:highlight>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Products with Sales Data: 40%  (252/630)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Interpretation: 60% had no sales in 30 days (378/630)</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Sales Range: 100 to 40,000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Action Taken: Filled missing records with 0</a:t>
            </a:r>
            <a:endParaRPr b="0" i="0" sz="1400" u="none" cap="none" strike="noStrike">
              <a:solidFill>
                <a:srgbClr val="000000"/>
              </a:solidFill>
              <a:latin typeface="Arial"/>
              <a:ea typeface="Arial"/>
              <a:cs typeface="Arial"/>
              <a:sym typeface="Arial"/>
            </a:endParaRPr>
          </a:p>
        </p:txBody>
      </p:sp>
      <p:pic>
        <p:nvPicPr>
          <p:cNvPr id="201" name="Google Shape;201;p4"/>
          <p:cNvPicPr preferRelativeResize="0"/>
          <p:nvPr/>
        </p:nvPicPr>
        <p:blipFill rotWithShape="1">
          <a:blip r:embed="rId3">
            <a:alphaModFix/>
          </a:blip>
          <a:srcRect b="0" l="0" r="0" t="0"/>
          <a:stretch/>
        </p:blipFill>
        <p:spPr>
          <a:xfrm>
            <a:off x="7049295" y="381359"/>
            <a:ext cx="4090907" cy="6192982"/>
          </a:xfrm>
          <a:prstGeom prst="rect">
            <a:avLst/>
          </a:prstGeom>
          <a:noFill/>
          <a:ln>
            <a:noFill/>
          </a:ln>
        </p:spPr>
      </p:pic>
      <p:cxnSp>
        <p:nvCxnSpPr>
          <p:cNvPr id="202" name="Google Shape;202;p4"/>
          <p:cNvCxnSpPr/>
          <p:nvPr/>
        </p:nvCxnSpPr>
        <p:spPr>
          <a:xfrm>
            <a:off x="7049295" y="2507673"/>
            <a:ext cx="2198356" cy="0"/>
          </a:xfrm>
          <a:prstGeom prst="straightConnector1">
            <a:avLst/>
          </a:prstGeom>
          <a:noFill/>
          <a:ln cap="flat" cmpd="sng" w="28575">
            <a:solidFill>
              <a:srgbClr val="FF0000"/>
            </a:solidFill>
            <a:prstDash val="solid"/>
            <a:round/>
            <a:headEnd len="sm" w="sm" type="none"/>
            <a:tailEnd len="sm" w="sm" type="none"/>
          </a:ln>
        </p:spPr>
      </p:cxnSp>
      <p:sp>
        <p:nvSpPr>
          <p:cNvPr id="203" name="Google Shape;203;p4"/>
          <p:cNvSpPr/>
          <p:nvPr/>
        </p:nvSpPr>
        <p:spPr>
          <a:xfrm>
            <a:off x="7068155" y="6065133"/>
            <a:ext cx="2879409"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4" name="Google Shape;204;p4"/>
          <p:cNvCxnSpPr/>
          <p:nvPr/>
        </p:nvCxnSpPr>
        <p:spPr>
          <a:xfrm>
            <a:off x="7068155" y="3435928"/>
            <a:ext cx="2198356"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ctrTitle"/>
          </p:nvPr>
        </p:nvSpPr>
        <p:spPr>
          <a:xfrm>
            <a:off x="475006" y="581926"/>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0" name="Google Shape;210;p7"/>
          <p:cNvSpPr txBox="1"/>
          <p:nvPr>
            <p:ph idx="1" type="subTitle"/>
          </p:nvPr>
        </p:nvSpPr>
        <p:spPr>
          <a:xfrm>
            <a:off x="475006" y="1322626"/>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800" u="sng">
                <a:highlight>
                  <a:srgbClr val="FFFFFF"/>
                </a:highlight>
              </a:rPr>
              <a:t>Stock alert</a:t>
            </a:r>
            <a:endParaRPr/>
          </a:p>
          <a:p>
            <a:pPr indent="0" lvl="0" marL="47625" rtl="0" algn="l">
              <a:lnSpc>
                <a:spcPct val="135714"/>
              </a:lnSpc>
              <a:spcBef>
                <a:spcPts val="0"/>
              </a:spcBef>
              <a:spcAft>
                <a:spcPts val="0"/>
              </a:spcAft>
              <a:buClr>
                <a:schemeClr val="dk1"/>
              </a:buClr>
              <a:buSzPts val="2850"/>
              <a:buNone/>
            </a:pPr>
            <a:r>
              <a:rPr b="0" i="0" lang="zh-HK" sz="2500">
                <a:latin typeface="Calibri"/>
                <a:ea typeface="Calibri"/>
                <a:cs typeface="Calibri"/>
                <a:sym typeface="Calibri"/>
              </a:rPr>
              <a:t>Action Taken: </a:t>
            </a:r>
            <a:r>
              <a:rPr lang="zh-HK" sz="2500">
                <a:highlight>
                  <a:srgbClr val="FFFFFF"/>
                </a:highlight>
              </a:rPr>
              <a:t>Fill null values in 'stock_alert' with the string "in stock"</a:t>
            </a:r>
            <a:endParaRPr sz="2500"/>
          </a:p>
        </p:txBody>
      </p:sp>
      <p:pic>
        <p:nvPicPr>
          <p:cNvPr id="211" name="Google Shape;211;p7"/>
          <p:cNvPicPr preferRelativeResize="0"/>
          <p:nvPr/>
        </p:nvPicPr>
        <p:blipFill rotWithShape="1">
          <a:blip r:embed="rId3">
            <a:alphaModFix/>
          </a:blip>
          <a:srcRect b="0" l="0" r="0" t="0"/>
          <a:stretch/>
        </p:blipFill>
        <p:spPr>
          <a:xfrm>
            <a:off x="547742" y="2515425"/>
            <a:ext cx="5137266" cy="4281055"/>
          </a:xfrm>
          <a:prstGeom prst="rect">
            <a:avLst/>
          </a:prstGeom>
          <a:noFill/>
          <a:ln>
            <a:noFill/>
          </a:ln>
        </p:spPr>
      </p:pic>
      <p:cxnSp>
        <p:nvCxnSpPr>
          <p:cNvPr id="212" name="Google Shape;212;p7"/>
          <p:cNvCxnSpPr/>
          <p:nvPr/>
        </p:nvCxnSpPr>
        <p:spPr>
          <a:xfrm>
            <a:off x="584945" y="6421581"/>
            <a:ext cx="2531430" cy="0"/>
          </a:xfrm>
          <a:prstGeom prst="straightConnector1">
            <a:avLst/>
          </a:prstGeom>
          <a:noFill/>
          <a:ln cap="flat" cmpd="sng" w="28575">
            <a:solidFill>
              <a:srgbClr val="FF0000"/>
            </a:solidFill>
            <a:prstDash val="solid"/>
            <a:round/>
            <a:headEnd len="sm" w="sm" type="none"/>
            <a:tailEnd len="sm" w="sm" type="none"/>
          </a:ln>
        </p:spPr>
      </p:cxnSp>
      <p:pic>
        <p:nvPicPr>
          <p:cNvPr id="213" name="Google Shape;213;p7"/>
          <p:cNvPicPr preferRelativeResize="0"/>
          <p:nvPr/>
        </p:nvPicPr>
        <p:blipFill rotWithShape="1">
          <a:blip r:embed="rId4">
            <a:alphaModFix/>
          </a:blip>
          <a:srcRect b="0" l="0" r="0" t="0"/>
          <a:stretch/>
        </p:blipFill>
        <p:spPr>
          <a:xfrm>
            <a:off x="5757743" y="2515425"/>
            <a:ext cx="6255828" cy="318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ee13e62a96_0_92"/>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9" name="Google Shape;219;g2ee13e62a96_0_92"/>
          <p:cNvSpPr txBox="1"/>
          <p:nvPr>
            <p:ph idx="1" type="subTitle"/>
          </p:nvPr>
        </p:nvSpPr>
        <p:spPr>
          <a:xfrm>
            <a:off x="475006" y="1329553"/>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3000">
                <a:highlight>
                  <a:srgbClr val="FFFFFF"/>
                </a:highlight>
              </a:rPr>
              <a:t>2. Check records without volume or weight and </a:t>
            </a:r>
            <a:r>
              <a:rPr b="1" lang="zh-HK" sz="3000">
                <a:highlight>
                  <a:srgbClr val="FFFFFF"/>
                </a:highlight>
              </a:rPr>
              <a:t>drop 2 products</a:t>
            </a:r>
            <a:endParaRPr b="1" sz="3000"/>
          </a:p>
        </p:txBody>
      </p:sp>
      <p:pic>
        <p:nvPicPr>
          <p:cNvPr id="220" name="Google Shape;220;g2ee13e62a96_0_92"/>
          <p:cNvPicPr preferRelativeResize="0"/>
          <p:nvPr/>
        </p:nvPicPr>
        <p:blipFill rotWithShape="1">
          <a:blip r:embed="rId3">
            <a:alphaModFix/>
          </a:blip>
          <a:srcRect b="0" l="0" r="0" t="0"/>
          <a:stretch/>
        </p:blipFill>
        <p:spPr>
          <a:xfrm>
            <a:off x="965594" y="2000980"/>
            <a:ext cx="9061683" cy="4414500"/>
          </a:xfrm>
          <a:prstGeom prst="rect">
            <a:avLst/>
          </a:prstGeom>
          <a:noFill/>
          <a:ln>
            <a:noFill/>
          </a:ln>
        </p:spPr>
      </p:pic>
      <p:sp>
        <p:nvSpPr>
          <p:cNvPr id="221" name="Google Shape;221;g2ee13e62a96_0_92"/>
          <p:cNvSpPr/>
          <p:nvPr/>
        </p:nvSpPr>
        <p:spPr>
          <a:xfrm>
            <a:off x="955962" y="4917751"/>
            <a:ext cx="5992090" cy="7746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2" name="Google Shape;222;g2ee13e62a96_0_92"/>
          <p:cNvPicPr preferRelativeResize="0"/>
          <p:nvPr/>
        </p:nvPicPr>
        <p:blipFill rotWithShape="1">
          <a:blip r:embed="rId4">
            <a:alphaModFix/>
          </a:blip>
          <a:srcRect b="0" l="0" r="0" t="0"/>
          <a:stretch/>
        </p:blipFill>
        <p:spPr>
          <a:xfrm>
            <a:off x="7530963" y="2070253"/>
            <a:ext cx="4072218" cy="1967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b="0" l="0" r="0" t="0"/>
          <a:stretch/>
        </p:blipFill>
        <p:spPr>
          <a:xfrm>
            <a:off x="4969514" y="1355724"/>
            <a:ext cx="6811326" cy="5068007"/>
          </a:xfrm>
          <a:prstGeom prst="rect">
            <a:avLst/>
          </a:prstGeom>
          <a:noFill/>
          <a:ln>
            <a:noFill/>
          </a:ln>
        </p:spPr>
      </p:pic>
      <p:sp>
        <p:nvSpPr>
          <p:cNvPr id="228" name="Google Shape;228;p8"/>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29" name="Google Shape;229;p8"/>
          <p:cNvSpPr txBox="1"/>
          <p:nvPr>
            <p:ph idx="1" type="subTitle"/>
          </p:nvPr>
        </p:nvSpPr>
        <p:spPr>
          <a:xfrm>
            <a:off x="475005" y="1682478"/>
            <a:ext cx="4962903"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3. Standardization capacity and </a:t>
            </a:r>
            <a:r>
              <a:rPr lang="zh-HK" sz="3000">
                <a:solidFill>
                  <a:srgbClr val="1A1A1A"/>
                </a:solidFill>
                <a:latin typeface="Calibri"/>
                <a:ea typeface="Calibri"/>
                <a:cs typeface="Calibri"/>
                <a:sym typeface="Calibri"/>
              </a:rPr>
              <a:t>Create </a:t>
            </a:r>
            <a:r>
              <a:rPr lang="zh-HK" sz="3000">
                <a:solidFill>
                  <a:srgbClr val="1A1A1A"/>
                </a:solidFill>
              </a:rPr>
              <a:t>a</a:t>
            </a:r>
            <a:r>
              <a:rPr lang="zh-HK" sz="3000">
                <a:solidFill>
                  <a:srgbClr val="1A1A1A"/>
                </a:solidFill>
                <a:latin typeface="Calibri"/>
                <a:ea typeface="Calibri"/>
                <a:cs typeface="Calibri"/>
                <a:sym typeface="Calibri"/>
              </a:rPr>
              <a:t> new column</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Volume in ml</a:t>
            </a:r>
            <a:endParaRPr/>
          </a:p>
          <a:p>
            <a:pPr indent="-190500" lvl="0" marL="342900" rtl="0" algn="l">
              <a:lnSpc>
                <a:spcPct val="90000"/>
              </a:lnSpc>
              <a:spcBef>
                <a:spcPts val="0"/>
              </a:spcBef>
              <a:spcAft>
                <a:spcPts val="0"/>
              </a:spcAft>
              <a:buSzPts val="2400"/>
              <a:buFont typeface="Calibri"/>
              <a:buNone/>
            </a:pPr>
            <a:r>
              <a:t/>
            </a:r>
            <a:endParaRPr sz="25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floz = ml</a:t>
            </a:r>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g  = oz</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cxnSp>
        <p:nvCxnSpPr>
          <p:cNvPr id="230" name="Google Shape;230;p8"/>
          <p:cNvCxnSpPr/>
          <p:nvPr/>
        </p:nvCxnSpPr>
        <p:spPr>
          <a:xfrm>
            <a:off x="5500048" y="6001707"/>
            <a:ext cx="3985146" cy="0"/>
          </a:xfrm>
          <a:prstGeom prst="straightConnector1">
            <a:avLst/>
          </a:prstGeom>
          <a:noFill/>
          <a:ln cap="flat" cmpd="sng" w="28575">
            <a:solidFill>
              <a:srgbClr val="FF0000"/>
            </a:solidFill>
            <a:prstDash val="solid"/>
            <a:round/>
            <a:headEnd len="sm" w="sm" type="none"/>
            <a:tailEnd len="sm" w="sm" type="none"/>
          </a:ln>
        </p:spPr>
      </p:cxnSp>
      <p:pic>
        <p:nvPicPr>
          <p:cNvPr id="231" name="Google Shape;231;p8"/>
          <p:cNvPicPr preferRelativeResize="0"/>
          <p:nvPr/>
        </p:nvPicPr>
        <p:blipFill rotWithShape="1">
          <a:blip r:embed="rId4">
            <a:alphaModFix/>
          </a:blip>
          <a:srcRect b="0" l="0" r="0" t="0"/>
          <a:stretch/>
        </p:blipFill>
        <p:spPr>
          <a:xfrm>
            <a:off x="2348345" y="4331392"/>
            <a:ext cx="2057719" cy="2012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37" name="Google Shape;237;p11"/>
          <p:cNvSpPr txBox="1"/>
          <p:nvPr>
            <p:ph idx="1" type="subTitle"/>
          </p:nvPr>
        </p:nvSpPr>
        <p:spPr>
          <a:xfrm>
            <a:off x="475006" y="1682478"/>
            <a:ext cx="5381594"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4. </a:t>
            </a:r>
            <a:r>
              <a:rPr lang="zh-HK" sz="3000">
                <a:solidFill>
                  <a:srgbClr val="1A1A1A"/>
                </a:solidFill>
                <a:latin typeface="Calibri"/>
                <a:ea typeface="Calibri"/>
                <a:cs typeface="Calibri"/>
                <a:sym typeface="Calibri"/>
              </a:rPr>
              <a:t>Create 3 more new columns</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Price per ml</a:t>
            </a:r>
            <a:endParaRPr/>
          </a:p>
          <a:p>
            <a:pPr indent="-342900" lvl="0" marL="342900" rtl="0" algn="l">
              <a:lnSpc>
                <a:spcPct val="90000"/>
              </a:lnSpc>
              <a:spcBef>
                <a:spcPts val="0"/>
              </a:spcBef>
              <a:spcAft>
                <a:spcPts val="0"/>
              </a:spcAft>
              <a:buClr>
                <a:schemeClr val="dk1"/>
              </a:buClr>
              <a:buSzPts val="2400"/>
              <a:buFont typeface="Calibri"/>
              <a:buChar char="-"/>
            </a:pPr>
            <a:r>
              <a:rPr lang="zh-HK" sz="2500">
                <a:solidFill>
                  <a:schemeClr val="dk1"/>
                </a:solidFill>
              </a:rPr>
              <a:t>Discount %</a:t>
            </a:r>
            <a:endParaRPr/>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S</a:t>
            </a:r>
            <a:r>
              <a:rPr i="0" lang="zh-HK" sz="2500" u="none" cap="none" strike="noStrike">
                <a:solidFill>
                  <a:schemeClr val="dk1"/>
                </a:solidFill>
                <a:latin typeface="Calibri"/>
                <a:ea typeface="Calibri"/>
                <a:cs typeface="Calibri"/>
                <a:sym typeface="Calibri"/>
              </a:rPr>
              <a:t>ales revenue</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pic>
        <p:nvPicPr>
          <p:cNvPr id="238" name="Google Shape;238;p11"/>
          <p:cNvPicPr preferRelativeResize="0"/>
          <p:nvPr/>
        </p:nvPicPr>
        <p:blipFill rotWithShape="1">
          <a:blip r:embed="rId3">
            <a:alphaModFix/>
          </a:blip>
          <a:srcRect b="0" l="0" r="0" t="0"/>
          <a:stretch/>
        </p:blipFill>
        <p:spPr>
          <a:xfrm>
            <a:off x="5762781" y="796024"/>
            <a:ext cx="6429219" cy="5764715"/>
          </a:xfrm>
          <a:prstGeom prst="rect">
            <a:avLst/>
          </a:prstGeom>
          <a:noFill/>
          <a:ln>
            <a:noFill/>
          </a:ln>
        </p:spPr>
      </p:pic>
      <p:sp>
        <p:nvSpPr>
          <p:cNvPr id="239" name="Google Shape;239;p11"/>
          <p:cNvSpPr/>
          <p:nvPr/>
        </p:nvSpPr>
        <p:spPr>
          <a:xfrm>
            <a:off x="5915891" y="5742709"/>
            <a:ext cx="3255818"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0" name="Google Shape;240;p11"/>
          <p:cNvPicPr preferRelativeResize="0"/>
          <p:nvPr/>
        </p:nvPicPr>
        <p:blipFill rotWithShape="1">
          <a:blip r:embed="rId4">
            <a:alphaModFix/>
          </a:blip>
          <a:srcRect b="0" l="0" r="0" t="0"/>
          <a:stretch/>
        </p:blipFill>
        <p:spPr>
          <a:xfrm>
            <a:off x="759037" y="3983347"/>
            <a:ext cx="2136563" cy="2404412"/>
          </a:xfrm>
          <a:prstGeom prst="rect">
            <a:avLst/>
          </a:prstGeom>
          <a:noFill/>
          <a:ln>
            <a:noFill/>
          </a:ln>
        </p:spPr>
      </p:pic>
      <p:sp>
        <p:nvSpPr>
          <p:cNvPr id="241" name="Google Shape;241;p11"/>
          <p:cNvSpPr/>
          <p:nvPr/>
        </p:nvSpPr>
        <p:spPr>
          <a:xfrm>
            <a:off x="5762780" y="803115"/>
            <a:ext cx="6356431" cy="15579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6553410" y="2015915"/>
            <a:ext cx="3824259" cy="3792533"/>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7" name="Google Shape;247;p21"/>
          <p:cNvSpPr/>
          <p:nvPr/>
        </p:nvSpPr>
        <p:spPr>
          <a:xfrm>
            <a:off x="886508" y="2015915"/>
            <a:ext cx="3858288" cy="3792533"/>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8" name="Google Shape;248;p21"/>
          <p:cNvSpPr txBox="1"/>
          <p:nvPr/>
        </p:nvSpPr>
        <p:spPr>
          <a:xfrm>
            <a:off x="495546" y="2397083"/>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49" name="Google Shape;249;p21"/>
          <p:cNvSpPr txBox="1"/>
          <p:nvPr/>
        </p:nvSpPr>
        <p:spPr>
          <a:xfrm>
            <a:off x="1419516" y="3134914"/>
            <a:ext cx="3512495" cy="2721729"/>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b="0" i="0" sz="2500" u="none" cap="none" strike="noStrike">
              <a:solidFill>
                <a:srgbClr val="000000"/>
              </a:solidFill>
              <a:latin typeface="Calibri"/>
              <a:ea typeface="Calibri"/>
              <a:cs typeface="Calibri"/>
              <a:sym typeface="Calibri"/>
            </a:endParaRPr>
          </a:p>
          <a:p>
            <a:pPr indent="-171450" lvl="0" marL="171450" marR="0" rtl="0" algn="ctr">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txBox="1"/>
          <p:nvPr/>
        </p:nvSpPr>
        <p:spPr>
          <a:xfrm>
            <a:off x="7171600" y="3159419"/>
            <a:ext cx="2665193" cy="2808999"/>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b="0" i="0" sz="2500" u="none" cap="none" strike="noStrike">
              <a:solidFill>
                <a:srgbClr val="000000"/>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51" name="Google Shape;251;p21"/>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52" name="Google Shape;252;p21"/>
          <p:cNvSpPr txBox="1"/>
          <p:nvPr/>
        </p:nvSpPr>
        <p:spPr>
          <a:xfrm>
            <a:off x="6773616" y="2411184"/>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53" name="Google Shape;253;p21"/>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54" name="Google Shape;254;p21"/>
          <p:cNvCxnSpPr/>
          <p:nvPr/>
        </p:nvCxnSpPr>
        <p:spPr>
          <a:xfrm rot="10800000">
            <a:off x="5659582"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55" name="Google Shape;255;p21"/>
          <p:cNvSpPr txBox="1"/>
          <p:nvPr/>
        </p:nvSpPr>
        <p:spPr>
          <a:xfrm>
            <a:off x="495546" y="481582"/>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Raw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p:nvPr/>
        </p:nvSpPr>
        <p:spPr>
          <a:xfrm>
            <a:off x="6553410" y="2015915"/>
            <a:ext cx="3824259" cy="4287114"/>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1" name="Google Shape;261;p12"/>
          <p:cNvSpPr/>
          <p:nvPr/>
        </p:nvSpPr>
        <p:spPr>
          <a:xfrm>
            <a:off x="886508" y="2015915"/>
            <a:ext cx="3980240" cy="4287114"/>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2" name="Google Shape;262;p12"/>
          <p:cNvSpPr txBox="1"/>
          <p:nvPr/>
        </p:nvSpPr>
        <p:spPr>
          <a:xfrm>
            <a:off x="668091" y="2175661"/>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63" name="Google Shape;263;p12"/>
          <p:cNvSpPr txBox="1"/>
          <p:nvPr/>
        </p:nvSpPr>
        <p:spPr>
          <a:xfrm>
            <a:off x="1543532" y="2653897"/>
            <a:ext cx="5313214" cy="3512255"/>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only take the necessary columns: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ranking_shampoo</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ranking_conditioner</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ranking_hair_treatments</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ranking_hair_styling</a:t>
            </a:r>
            <a:endParaRPr b="0" i="0" sz="18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25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160081" y="2626716"/>
            <a:ext cx="2935928" cy="3617451"/>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 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Volume in ml</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Price per ml</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Discount %</a:t>
            </a:r>
            <a:endParaRPr b="0" i="0" sz="2500" u="none" cap="none" strike="noStrike">
              <a:solidFill>
                <a:schemeClr val="dk1"/>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Sales revenue</a:t>
            </a:r>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65" name="Google Shape;265;p12"/>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66" name="Google Shape;266;p12"/>
          <p:cNvSpPr txBox="1"/>
          <p:nvPr/>
        </p:nvSpPr>
        <p:spPr>
          <a:xfrm>
            <a:off x="6773616" y="2175661"/>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67" name="Google Shape;267;p12"/>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68" name="Google Shape;268;p12"/>
          <p:cNvCxnSpPr/>
          <p:nvPr/>
        </p:nvCxnSpPr>
        <p:spPr>
          <a:xfrm rot="10800000">
            <a:off x="5652656"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12"/>
          <p:cNvSpPr txBox="1"/>
          <p:nvPr/>
        </p:nvSpPr>
        <p:spPr>
          <a:xfrm>
            <a:off x="6862207" y="1453211"/>
            <a:ext cx="40039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HK" sz="2800" u="none" cap="none" strike="noStrike">
                <a:solidFill>
                  <a:srgbClr val="1A1A1A"/>
                </a:solidFill>
                <a:latin typeface="Calibri"/>
                <a:ea typeface="Calibri"/>
                <a:cs typeface="Calibri"/>
                <a:sym typeface="Calibri"/>
              </a:rPr>
              <a:t>Create new columns</a:t>
            </a:r>
            <a:endParaRPr b="0" i="0" sz="2800" u="none" cap="none" strike="noStrike">
              <a:solidFill>
                <a:srgbClr val="000000"/>
              </a:solidFill>
              <a:latin typeface="Arial"/>
              <a:ea typeface="Arial"/>
              <a:cs typeface="Arial"/>
              <a:sym typeface="Arial"/>
            </a:endParaRPr>
          </a:p>
        </p:txBody>
      </p:sp>
      <p:sp>
        <p:nvSpPr>
          <p:cNvPr id="270" name="Google Shape;270;p12"/>
          <p:cNvSpPr txBox="1"/>
          <p:nvPr/>
        </p:nvSpPr>
        <p:spPr>
          <a:xfrm>
            <a:off x="495546" y="522449"/>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Clean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eec8c2ade3_1_0"/>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76" name="Google Shape;276;g2eec8c2ade3_1_0"/>
          <p:cNvSpPr txBox="1"/>
          <p:nvPr>
            <p:ph idx="1" type="subTitle"/>
          </p:nvPr>
        </p:nvSpPr>
        <p:spPr>
          <a:xfrm>
            <a:off x="544279" y="1609783"/>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5 brands that account for a relatively large number of datasets.</a:t>
            </a:r>
            <a:endParaRPr sz="3000">
              <a:highlight>
                <a:srgbClr val="FFFFFF"/>
              </a:highlight>
            </a:endParaRPr>
          </a:p>
        </p:txBody>
      </p:sp>
      <p:pic>
        <p:nvPicPr>
          <p:cNvPr id="277" name="Google Shape;277;g2eec8c2ade3_1_0"/>
          <p:cNvPicPr preferRelativeResize="0"/>
          <p:nvPr/>
        </p:nvPicPr>
        <p:blipFill rotWithShape="1">
          <a:blip r:embed="rId3">
            <a:alphaModFix/>
          </a:blip>
          <a:srcRect b="0" l="0" r="0" t="0"/>
          <a:stretch/>
        </p:blipFill>
        <p:spPr>
          <a:xfrm>
            <a:off x="475006" y="3209823"/>
            <a:ext cx="8916644" cy="2286319"/>
          </a:xfrm>
          <a:prstGeom prst="rect">
            <a:avLst/>
          </a:prstGeom>
          <a:noFill/>
          <a:ln>
            <a:noFill/>
          </a:ln>
        </p:spPr>
      </p:pic>
      <p:pic>
        <p:nvPicPr>
          <p:cNvPr id="278" name="Google Shape;278;g2eec8c2ade3_1_0"/>
          <p:cNvPicPr preferRelativeResize="0"/>
          <p:nvPr/>
        </p:nvPicPr>
        <p:blipFill rotWithShape="1">
          <a:blip r:embed="rId4">
            <a:alphaModFix/>
          </a:blip>
          <a:srcRect b="0" l="0" r="0" t="0"/>
          <a:stretch/>
        </p:blipFill>
        <p:spPr>
          <a:xfrm>
            <a:off x="8177157" y="2463031"/>
            <a:ext cx="3539837" cy="2402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84" name="Google Shape;284;p16"/>
          <p:cNvSpPr txBox="1"/>
          <p:nvPr>
            <p:ph idx="1" type="subTitle"/>
          </p:nvPr>
        </p:nvSpPr>
        <p:spPr>
          <a:xfrm>
            <a:off x="553656" y="1414231"/>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Stock alert situation</a:t>
            </a:r>
            <a:endParaRPr sz="30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Nearly 90% : in stock </a:t>
            </a:r>
            <a:endParaRPr sz="25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9% : out of stock</a:t>
            </a:r>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1% : </a:t>
            </a:r>
            <a:r>
              <a:rPr lang="zh-HK" sz="2500">
                <a:highlight>
                  <a:srgbClr val="FFFFFF"/>
                </a:highlight>
                <a:latin typeface="Calibri"/>
                <a:ea typeface="Calibri"/>
                <a:cs typeface="Calibri"/>
                <a:sym typeface="Calibri"/>
              </a:rPr>
              <a:t>un</a:t>
            </a:r>
            <a:r>
              <a:rPr lang="zh-HK" sz="2500">
                <a:latin typeface="Calibri"/>
                <a:ea typeface="Calibri"/>
                <a:cs typeface="Calibri"/>
                <a:sym typeface="Calibri"/>
              </a:rPr>
              <a:t>available in Hong Kong</a:t>
            </a:r>
            <a:endParaRPr sz="2500">
              <a:highlight>
                <a:srgbClr val="FFFFFF"/>
              </a:highlight>
            </a:endParaRPr>
          </a:p>
        </p:txBody>
      </p:sp>
      <p:pic>
        <p:nvPicPr>
          <p:cNvPr id="285" name="Google Shape;285;p16"/>
          <p:cNvPicPr preferRelativeResize="0"/>
          <p:nvPr/>
        </p:nvPicPr>
        <p:blipFill rotWithShape="1">
          <a:blip r:embed="rId3">
            <a:alphaModFix/>
          </a:blip>
          <a:srcRect b="0" l="0" r="0" t="0"/>
          <a:stretch/>
        </p:blipFill>
        <p:spPr>
          <a:xfrm>
            <a:off x="855688" y="3999171"/>
            <a:ext cx="9591136" cy="2034484"/>
          </a:xfrm>
          <a:prstGeom prst="rect">
            <a:avLst/>
          </a:prstGeom>
          <a:noFill/>
          <a:ln>
            <a:noFill/>
          </a:ln>
        </p:spPr>
      </p:pic>
      <p:pic>
        <p:nvPicPr>
          <p:cNvPr id="286" name="Google Shape;286;p16"/>
          <p:cNvPicPr preferRelativeResize="0"/>
          <p:nvPr/>
        </p:nvPicPr>
        <p:blipFill rotWithShape="1">
          <a:blip r:embed="rId4">
            <a:alphaModFix/>
          </a:blip>
          <a:srcRect b="0" l="0" r="0" t="0"/>
          <a:stretch/>
        </p:blipFill>
        <p:spPr>
          <a:xfrm>
            <a:off x="7959437" y="1702611"/>
            <a:ext cx="3107926" cy="188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92" name="Google Shape;292;p14"/>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Volume in ml </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294</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750 (about </a:t>
            </a:r>
            <a:r>
              <a:rPr b="1" lang="zh-HK" sz="2500">
                <a:highlight>
                  <a:srgbClr val="FFFFFF"/>
                </a:highlight>
              </a:rPr>
              <a:t>2.5 times </a:t>
            </a:r>
            <a:r>
              <a:rPr lang="zh-HK" sz="2500">
                <a:highlight>
                  <a:srgbClr val="FFFFFF"/>
                </a:highlight>
              </a:rPr>
              <a:t>higher than average)</a:t>
            </a:r>
            <a:endParaRPr sz="2500">
              <a:highlight>
                <a:srgbClr val="FFFFFF"/>
              </a:highlight>
            </a:endParaRPr>
          </a:p>
        </p:txBody>
      </p:sp>
      <p:pic>
        <p:nvPicPr>
          <p:cNvPr id="293" name="Google Shape;293;p14"/>
          <p:cNvPicPr preferRelativeResize="0"/>
          <p:nvPr/>
        </p:nvPicPr>
        <p:blipFill rotWithShape="1">
          <a:blip r:embed="rId3">
            <a:alphaModFix/>
          </a:blip>
          <a:srcRect b="0" l="0" r="0" t="0"/>
          <a:stretch/>
        </p:blipFill>
        <p:spPr>
          <a:xfrm>
            <a:off x="475006" y="3154015"/>
            <a:ext cx="11069782" cy="3448838"/>
          </a:xfrm>
          <a:prstGeom prst="rect">
            <a:avLst/>
          </a:prstGeom>
          <a:noFill/>
          <a:ln>
            <a:noFill/>
          </a:ln>
        </p:spPr>
      </p:pic>
      <p:pic>
        <p:nvPicPr>
          <p:cNvPr descr="A group of bottles of liquid&#10;&#10;Description automatically generated" id="294" name="Google Shape;294;p14"/>
          <p:cNvPicPr preferRelativeResize="0"/>
          <p:nvPr/>
        </p:nvPicPr>
        <p:blipFill rotWithShape="1">
          <a:blip r:embed="rId4">
            <a:alphaModFix/>
          </a:blip>
          <a:srcRect b="0" l="0" r="0" t="0"/>
          <a:stretch/>
        </p:blipFill>
        <p:spPr>
          <a:xfrm>
            <a:off x="7943967" y="772622"/>
            <a:ext cx="2656378" cy="2656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p:nvPr/>
        </p:nvSpPr>
        <p:spPr>
          <a:xfrm>
            <a:off x="1823055" y="500861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0"/>
          <p:cNvSpPr txBox="1"/>
          <p:nvPr>
            <p:ph type="title"/>
          </p:nvPr>
        </p:nvSpPr>
        <p:spPr>
          <a:xfrm>
            <a:off x="551526" y="2456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b="1" lang="zh-HK" sz="5000">
                <a:latin typeface="Calibri"/>
                <a:ea typeface="Calibri"/>
                <a:cs typeface="Calibri"/>
                <a:sym typeface="Calibri"/>
              </a:rPr>
              <a:t>Agenda </a:t>
            </a:r>
            <a:endParaRPr/>
          </a:p>
        </p:txBody>
      </p:sp>
      <p:sp>
        <p:nvSpPr>
          <p:cNvPr id="97" name="Google Shape;97;p20"/>
          <p:cNvSpPr/>
          <p:nvPr/>
        </p:nvSpPr>
        <p:spPr>
          <a:xfrm>
            <a:off x="1814160" y="219212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0"/>
          <p:cNvSpPr txBox="1"/>
          <p:nvPr/>
        </p:nvSpPr>
        <p:spPr>
          <a:xfrm>
            <a:off x="2047743" y="227581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99" name="Google Shape;99;p20"/>
          <p:cNvSpPr txBox="1"/>
          <p:nvPr/>
        </p:nvSpPr>
        <p:spPr>
          <a:xfrm>
            <a:off x="2799508" y="2853676"/>
            <a:ext cx="6838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Preprocessing</a:t>
            </a:r>
            <a:endParaRPr b="1" i="0" sz="1200" u="none" cap="none" strike="noStrike">
              <a:solidFill>
                <a:srgbClr val="003329"/>
              </a:solidFill>
              <a:latin typeface="Calibri"/>
              <a:ea typeface="Calibri"/>
              <a:cs typeface="Calibri"/>
              <a:sym typeface="Calibri"/>
            </a:endParaRPr>
          </a:p>
        </p:txBody>
      </p:sp>
      <p:sp>
        <p:nvSpPr>
          <p:cNvPr id="100" name="Google Shape;100;p20"/>
          <p:cNvSpPr/>
          <p:nvPr/>
        </p:nvSpPr>
        <p:spPr>
          <a:xfrm>
            <a:off x="1814160" y="1492864"/>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0"/>
          <p:cNvSpPr txBox="1"/>
          <p:nvPr/>
        </p:nvSpPr>
        <p:spPr>
          <a:xfrm>
            <a:off x="2047743" y="1562767"/>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2" name="Google Shape;102;p20"/>
          <p:cNvSpPr txBox="1"/>
          <p:nvPr/>
        </p:nvSpPr>
        <p:spPr>
          <a:xfrm>
            <a:off x="2794340" y="1562767"/>
            <a:ext cx="417500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Project Objective &amp; Flow</a:t>
            </a:r>
            <a:endParaRPr b="1" i="0" sz="1200" u="none" cap="none" strike="noStrike">
              <a:solidFill>
                <a:srgbClr val="00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3" name="Google Shape;103;p20"/>
          <p:cNvSpPr/>
          <p:nvPr/>
        </p:nvSpPr>
        <p:spPr>
          <a:xfrm>
            <a:off x="1814160" y="2882262"/>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0"/>
          <p:cNvSpPr txBox="1"/>
          <p:nvPr/>
        </p:nvSpPr>
        <p:spPr>
          <a:xfrm>
            <a:off x="2047743" y="2953459"/>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5" name="Google Shape;105;p20"/>
          <p:cNvSpPr txBox="1"/>
          <p:nvPr/>
        </p:nvSpPr>
        <p:spPr>
          <a:xfrm>
            <a:off x="2794340" y="2256887"/>
            <a:ext cx="10111200" cy="455100"/>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Web Scraping (Product information &amp; Customer reviews)</a:t>
            </a:r>
            <a:endParaRPr b="1" i="0" sz="3000" u="none" cap="none" strike="noStrike">
              <a:solidFill>
                <a:srgbClr val="184037"/>
              </a:solidFill>
              <a:latin typeface="Calibri"/>
              <a:ea typeface="Calibri"/>
              <a:cs typeface="Calibri"/>
              <a:sym typeface="Calibri"/>
            </a:endParaRPr>
          </a:p>
        </p:txBody>
      </p:sp>
      <p:sp>
        <p:nvSpPr>
          <p:cNvPr id="106" name="Google Shape;106;p20"/>
          <p:cNvSpPr/>
          <p:nvPr/>
        </p:nvSpPr>
        <p:spPr>
          <a:xfrm>
            <a:off x="1814160" y="357269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0"/>
          <p:cNvSpPr txBox="1"/>
          <p:nvPr/>
        </p:nvSpPr>
        <p:spPr>
          <a:xfrm>
            <a:off x="2047743" y="3656376"/>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8" name="Google Shape;108;p20"/>
          <p:cNvSpPr txBox="1"/>
          <p:nvPr/>
        </p:nvSpPr>
        <p:spPr>
          <a:xfrm>
            <a:off x="2801164" y="3568340"/>
            <a:ext cx="90729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Visualisation </a:t>
            </a:r>
            <a:r>
              <a:rPr b="1" lang="zh-HK" sz="3000">
                <a:solidFill>
                  <a:srgbClr val="184037"/>
                </a:solidFill>
                <a:latin typeface="Calibri"/>
                <a:ea typeface="Calibri"/>
                <a:cs typeface="Calibri"/>
                <a:sym typeface="Calibri"/>
              </a:rPr>
              <a:t>with a D</a:t>
            </a:r>
            <a:r>
              <a:rPr b="1" i="0" lang="zh-HK" sz="3000" u="none" cap="none" strike="noStrike">
                <a:solidFill>
                  <a:srgbClr val="184037"/>
                </a:solidFill>
                <a:latin typeface="Calibri"/>
                <a:ea typeface="Calibri"/>
                <a:cs typeface="Calibri"/>
                <a:sym typeface="Calibri"/>
              </a:rPr>
              <a:t>ashboard</a:t>
            </a:r>
            <a:endParaRPr/>
          </a:p>
        </p:txBody>
      </p:sp>
      <p:sp>
        <p:nvSpPr>
          <p:cNvPr id="109" name="Google Shape;109;p20"/>
          <p:cNvSpPr/>
          <p:nvPr/>
        </p:nvSpPr>
        <p:spPr>
          <a:xfrm>
            <a:off x="1814160" y="426239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0"/>
          <p:cNvSpPr txBox="1"/>
          <p:nvPr/>
        </p:nvSpPr>
        <p:spPr>
          <a:xfrm>
            <a:off x="2047743" y="434608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11" name="Google Shape;111;p20"/>
          <p:cNvSpPr txBox="1"/>
          <p:nvPr/>
        </p:nvSpPr>
        <p:spPr>
          <a:xfrm>
            <a:off x="2828460" y="5085718"/>
            <a:ext cx="569596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Conclusions and Future Work</a:t>
            </a:r>
            <a:endParaRPr b="1" i="0" sz="1200" u="none" cap="none" strike="noStrike">
              <a:solidFill>
                <a:srgbClr val="083329"/>
              </a:solidFill>
              <a:latin typeface="Calibri"/>
              <a:ea typeface="Calibri"/>
              <a:cs typeface="Calibri"/>
              <a:sym typeface="Calibri"/>
            </a:endParaRPr>
          </a:p>
        </p:txBody>
      </p:sp>
      <p:sp>
        <p:nvSpPr>
          <p:cNvPr id="112" name="Google Shape;112;p20"/>
          <p:cNvSpPr txBox="1"/>
          <p:nvPr/>
        </p:nvSpPr>
        <p:spPr>
          <a:xfrm>
            <a:off x="2828446" y="4262400"/>
            <a:ext cx="7207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Sentiment Analysis o</a:t>
            </a:r>
            <a:r>
              <a:rPr b="1" lang="zh-HK" sz="3000">
                <a:solidFill>
                  <a:srgbClr val="184037"/>
                </a:solidFill>
                <a:latin typeface="Calibri"/>
                <a:ea typeface="Calibri"/>
                <a:cs typeface="Calibri"/>
                <a:sym typeface="Calibri"/>
              </a:rPr>
              <a:t>n Customer Reviews</a:t>
            </a:r>
            <a:endParaRPr/>
          </a:p>
        </p:txBody>
      </p:sp>
      <p:sp>
        <p:nvSpPr>
          <p:cNvPr id="113" name="Google Shape;113;p20"/>
          <p:cNvSpPr txBox="1"/>
          <p:nvPr/>
        </p:nvSpPr>
        <p:spPr>
          <a:xfrm>
            <a:off x="2047743" y="5067491"/>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06</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b="0" l="0" r="0" t="0"/>
          <a:stretch/>
        </p:blipFill>
        <p:spPr>
          <a:xfrm>
            <a:off x="7924557" y="5274671"/>
            <a:ext cx="4041597" cy="1258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3"/>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0" name="Google Shape;300;p13"/>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Price per ml</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0.42</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3.14 (about </a:t>
            </a:r>
            <a:r>
              <a:rPr b="1" lang="zh-HK" sz="2500">
                <a:highlight>
                  <a:srgbClr val="FFFFFF"/>
                </a:highlight>
              </a:rPr>
              <a:t>7 times </a:t>
            </a:r>
            <a:r>
              <a:rPr lang="zh-HK" sz="2500">
                <a:highlight>
                  <a:srgbClr val="FFFFFF"/>
                </a:highlight>
              </a:rPr>
              <a:t>higher than average)</a:t>
            </a:r>
            <a:endParaRPr sz="2500">
              <a:highlight>
                <a:srgbClr val="FFFFFF"/>
              </a:highlight>
            </a:endParaRPr>
          </a:p>
        </p:txBody>
      </p:sp>
      <p:pic>
        <p:nvPicPr>
          <p:cNvPr id="301" name="Google Shape;301;p13"/>
          <p:cNvPicPr preferRelativeResize="0"/>
          <p:nvPr/>
        </p:nvPicPr>
        <p:blipFill rotWithShape="1">
          <a:blip r:embed="rId3">
            <a:alphaModFix/>
          </a:blip>
          <a:srcRect b="0" l="0" r="0" t="0"/>
          <a:stretch/>
        </p:blipFill>
        <p:spPr>
          <a:xfrm>
            <a:off x="579025" y="3321136"/>
            <a:ext cx="9987161" cy="3116707"/>
          </a:xfrm>
          <a:prstGeom prst="rect">
            <a:avLst/>
          </a:prstGeom>
          <a:noFill/>
          <a:ln>
            <a:noFill/>
          </a:ln>
        </p:spPr>
      </p:pic>
      <p:pic>
        <p:nvPicPr>
          <p:cNvPr id="302" name="Google Shape;302;p13"/>
          <p:cNvPicPr preferRelativeResize="0"/>
          <p:nvPr/>
        </p:nvPicPr>
        <p:blipFill rotWithShape="1">
          <a:blip r:embed="rId4">
            <a:alphaModFix/>
          </a:blip>
          <a:srcRect b="0" l="0" r="0" t="0"/>
          <a:stretch/>
        </p:blipFill>
        <p:spPr>
          <a:xfrm>
            <a:off x="8320548" y="1218600"/>
            <a:ext cx="1916310" cy="1894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8" name="Google Shape;308;p15"/>
          <p:cNvSpPr txBox="1"/>
          <p:nvPr>
            <p:ph idx="1" type="subTitle"/>
          </p:nvPr>
        </p:nvSpPr>
        <p:spPr>
          <a:xfrm>
            <a:off x="546729" y="153308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A big gap in first available date.</a:t>
            </a:r>
            <a:endParaRPr sz="3000">
              <a:highlight>
                <a:srgbClr val="FFFFFF"/>
              </a:highlight>
            </a:endParaRPr>
          </a:p>
        </p:txBody>
      </p:sp>
      <p:pic>
        <p:nvPicPr>
          <p:cNvPr id="309" name="Google Shape;309;p15"/>
          <p:cNvPicPr preferRelativeResize="0"/>
          <p:nvPr/>
        </p:nvPicPr>
        <p:blipFill rotWithShape="1">
          <a:blip r:embed="rId3">
            <a:alphaModFix/>
          </a:blip>
          <a:srcRect b="0" l="0" r="0" t="0"/>
          <a:stretch/>
        </p:blipFill>
        <p:spPr>
          <a:xfrm>
            <a:off x="546729" y="2624453"/>
            <a:ext cx="10819875" cy="3235501"/>
          </a:xfrm>
          <a:prstGeom prst="rect">
            <a:avLst/>
          </a:prstGeom>
          <a:noFill/>
          <a:ln>
            <a:noFill/>
          </a:ln>
        </p:spPr>
      </p:pic>
      <p:sp>
        <p:nvSpPr>
          <p:cNvPr id="310" name="Google Shape;310;p15"/>
          <p:cNvSpPr/>
          <p:nvPr/>
        </p:nvSpPr>
        <p:spPr>
          <a:xfrm>
            <a:off x="4328757" y="3366655"/>
            <a:ext cx="2778625"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1" name="Google Shape;311;p15"/>
          <p:cNvPicPr preferRelativeResize="0"/>
          <p:nvPr/>
        </p:nvPicPr>
        <p:blipFill rotWithShape="1">
          <a:blip r:embed="rId4">
            <a:alphaModFix/>
          </a:blip>
          <a:srcRect b="0" l="0" r="0" t="0"/>
          <a:stretch/>
        </p:blipFill>
        <p:spPr>
          <a:xfrm>
            <a:off x="7946424" y="1280562"/>
            <a:ext cx="2656325" cy="156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17" name="Google Shape;317;p55"/>
          <p:cNvSpPr txBox="1"/>
          <p:nvPr>
            <p:ph idx="1" type="subTitle"/>
          </p:nvPr>
        </p:nvSpPr>
        <p:spPr>
          <a:xfrm>
            <a:off x="546728" y="137741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Rating</a:t>
            </a:r>
            <a:endParaRPr sz="3000">
              <a:highlight>
                <a:srgbClr val="FFFFFF"/>
              </a:highlight>
            </a:endParaRPr>
          </a:p>
          <a:p>
            <a:pPr indent="0" lvl="0" marL="0" rtl="0" algn="l">
              <a:lnSpc>
                <a:spcPct val="135714"/>
              </a:lnSpc>
              <a:spcBef>
                <a:spcPts val="0"/>
              </a:spcBef>
              <a:spcAft>
                <a:spcPts val="0"/>
              </a:spcAft>
              <a:buClr>
                <a:schemeClr val="dk1"/>
              </a:buClr>
              <a:buSzPts val="2500"/>
              <a:buNone/>
            </a:pPr>
            <a:r>
              <a:rPr lang="zh-HK" sz="2500">
                <a:highlight>
                  <a:srgbClr val="FFFFFF"/>
                </a:highlight>
              </a:rPr>
              <a:t>Mean: 4.56</a:t>
            </a:r>
            <a:endParaRPr sz="2500">
              <a:highlight>
                <a:srgbClr val="FFFFFF"/>
              </a:highlight>
            </a:endParaRPr>
          </a:p>
        </p:txBody>
      </p:sp>
      <p:pic>
        <p:nvPicPr>
          <p:cNvPr id="318" name="Google Shape;318;p55"/>
          <p:cNvPicPr preferRelativeResize="0"/>
          <p:nvPr/>
        </p:nvPicPr>
        <p:blipFill rotWithShape="1">
          <a:blip r:embed="rId3">
            <a:alphaModFix/>
          </a:blip>
          <a:srcRect b="0" l="0" r="0" t="0"/>
          <a:stretch/>
        </p:blipFill>
        <p:spPr>
          <a:xfrm>
            <a:off x="609600" y="2946875"/>
            <a:ext cx="11277600" cy="3329275"/>
          </a:xfrm>
          <a:prstGeom prst="rect">
            <a:avLst/>
          </a:prstGeom>
          <a:noFill/>
          <a:ln>
            <a:noFill/>
          </a:ln>
        </p:spPr>
      </p:pic>
      <p:pic>
        <p:nvPicPr>
          <p:cNvPr id="319" name="Google Shape;319;p55"/>
          <p:cNvPicPr preferRelativeResize="0"/>
          <p:nvPr/>
        </p:nvPicPr>
        <p:blipFill rotWithShape="1">
          <a:blip r:embed="rId4">
            <a:alphaModFix/>
          </a:blip>
          <a:srcRect b="0" l="0" r="0" t="0"/>
          <a:stretch/>
        </p:blipFill>
        <p:spPr>
          <a:xfrm>
            <a:off x="9091377" y="682684"/>
            <a:ext cx="2020955" cy="1980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25" name="Google Shape;325;p17"/>
          <p:cNvSpPr txBox="1"/>
          <p:nvPr>
            <p:ph idx="1" type="subTitle"/>
          </p:nvPr>
        </p:nvSpPr>
        <p:spPr>
          <a:xfrm>
            <a:off x="4343381" y="4105737"/>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b="0" i="0" lang="zh-HK" sz="2000">
                <a:latin typeface="Calibri"/>
                <a:ea typeface="Calibri"/>
                <a:cs typeface="Calibri"/>
                <a:sym typeface="Calibri"/>
              </a:rPr>
              <a:t>1. </a:t>
            </a:r>
            <a:r>
              <a:rPr b="1" i="0" lang="zh-HK" sz="2000">
                <a:latin typeface="Calibri"/>
                <a:ea typeface="Calibri"/>
                <a:cs typeface="Calibri"/>
                <a:sym typeface="Calibri"/>
              </a:rPr>
              <a:t>No. of reviews</a:t>
            </a:r>
            <a:r>
              <a:rPr b="0" i="0" lang="zh-HK" sz="2000">
                <a:latin typeface="Calibri"/>
                <a:ea typeface="Calibri"/>
                <a:cs typeface="Calibri"/>
                <a:sym typeface="Calibri"/>
              </a:rPr>
              <a:t> is inversely proportional to </a:t>
            </a:r>
            <a:r>
              <a:rPr b="1" i="0" lang="zh-HK" sz="2000">
                <a:latin typeface="Calibri"/>
                <a:ea typeface="Calibri"/>
                <a:cs typeface="Calibri"/>
                <a:sym typeface="Calibri"/>
              </a:rPr>
              <a:t>discount</a:t>
            </a:r>
            <a:r>
              <a:rPr b="1" lang="zh-HK" sz="2000">
                <a:latin typeface="Calibri"/>
                <a:ea typeface="Calibri"/>
                <a:cs typeface="Calibri"/>
                <a:sym typeface="Calibri"/>
              </a:rPr>
              <a:t>%</a:t>
            </a:r>
            <a:r>
              <a:rPr lang="zh-HK" sz="2000">
                <a:latin typeface="Calibri"/>
                <a:ea typeface="Calibri"/>
                <a:cs typeface="Calibri"/>
                <a:sym typeface="Calibri"/>
              </a:rPr>
              <a:t>  (-0.303)</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u="sng">
                <a:latin typeface="Calibri"/>
                <a:ea typeface="Calibri"/>
                <a:cs typeface="Calibri"/>
                <a:sym typeface="Calibri"/>
              </a:rPr>
              <a:t>Fewer</a:t>
            </a:r>
            <a:r>
              <a:rPr b="0" i="0" lang="zh-HK" sz="2000">
                <a:latin typeface="Calibri"/>
                <a:ea typeface="Calibri"/>
                <a:cs typeface="Calibri"/>
                <a:sym typeface="Calibri"/>
              </a:rPr>
              <a:t> reviews result in </a:t>
            </a:r>
            <a:r>
              <a:rPr b="0" i="0" lang="zh-HK" sz="2000" u="sng">
                <a:latin typeface="Calibri"/>
                <a:ea typeface="Calibri"/>
                <a:cs typeface="Calibri"/>
                <a:sym typeface="Calibri"/>
              </a:rPr>
              <a:t>greater</a:t>
            </a:r>
            <a:r>
              <a:rPr b="0" i="0" lang="zh-HK" sz="2000">
                <a:latin typeface="Calibri"/>
                <a:ea typeface="Calibri"/>
                <a:cs typeface="Calibri"/>
                <a:sym typeface="Calibri"/>
              </a:rPr>
              <a:t> discounts.</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2</a:t>
            </a:r>
            <a:r>
              <a:rPr b="0" i="0" lang="zh-HK" sz="2000">
                <a:latin typeface="Calibri"/>
                <a:ea typeface="Calibri"/>
                <a:cs typeface="Calibri"/>
                <a:sym typeface="Calibri"/>
              </a:rPr>
              <a:t>. </a:t>
            </a:r>
            <a:r>
              <a:rPr b="1" i="0" lang="zh-HK" sz="2000">
                <a:latin typeface="Calibri"/>
                <a:ea typeface="Calibri"/>
                <a:cs typeface="Calibri"/>
                <a:sym typeface="Calibri"/>
              </a:rPr>
              <a:t>Price per ml </a:t>
            </a:r>
            <a:r>
              <a:rPr b="0" i="0" lang="zh-HK" sz="2000">
                <a:latin typeface="Calibri"/>
                <a:ea typeface="Calibri"/>
                <a:cs typeface="Calibri"/>
                <a:sym typeface="Calibri"/>
              </a:rPr>
              <a:t>is influenced by </a:t>
            </a:r>
            <a:r>
              <a:rPr b="1" i="0" lang="zh-HK" sz="2000">
                <a:latin typeface="Calibri"/>
                <a:ea typeface="Calibri"/>
                <a:cs typeface="Calibri"/>
                <a:sym typeface="Calibri"/>
              </a:rPr>
              <a:t>brand</a:t>
            </a:r>
            <a:r>
              <a:rPr lang="zh-HK" sz="2000">
                <a:latin typeface="Calibri"/>
                <a:ea typeface="Calibri"/>
                <a:cs typeface="Calibri"/>
                <a:sym typeface="Calibri"/>
              </a:rPr>
              <a:t> (0.301)</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Some brands are notably more expensive.</a:t>
            </a:r>
            <a:endParaRPr sz="2000">
              <a:latin typeface="Calibri"/>
              <a:ea typeface="Calibri"/>
              <a:cs typeface="Calibri"/>
              <a:sym typeface="Calibri"/>
            </a:endParaRPr>
          </a:p>
          <a:p>
            <a:pPr indent="0" lvl="0" marL="50800" rtl="0" algn="l">
              <a:lnSpc>
                <a:spcPct val="90000"/>
              </a:lnSpc>
              <a:spcBef>
                <a:spcPts val="1000"/>
              </a:spcBef>
              <a:spcAft>
                <a:spcPts val="0"/>
              </a:spcAft>
              <a:buSzPts val="2400"/>
              <a:buNone/>
            </a:pPr>
            <a:r>
              <a:rPr i="0" lang="zh-HK" sz="2000">
                <a:latin typeface="Calibri"/>
                <a:ea typeface="Calibri"/>
                <a:cs typeface="Calibri"/>
                <a:sym typeface="Calibri"/>
              </a:rPr>
              <a:t>3. </a:t>
            </a:r>
            <a:r>
              <a:rPr b="1" i="0" lang="zh-HK" sz="2000">
                <a:latin typeface="Calibri"/>
                <a:ea typeface="Calibri"/>
                <a:cs typeface="Calibri"/>
                <a:sym typeface="Calibri"/>
              </a:rPr>
              <a:t>Discount price </a:t>
            </a:r>
            <a:r>
              <a:rPr i="0" lang="zh-HK" sz="2000"/>
              <a:t>(</a:t>
            </a:r>
            <a:r>
              <a:rPr lang="zh-HK" sz="2000"/>
              <a:t>product prices) </a:t>
            </a:r>
            <a:r>
              <a:rPr b="0" i="0" lang="zh-HK" sz="2000">
                <a:latin typeface="Calibri"/>
                <a:ea typeface="Calibri"/>
                <a:cs typeface="Calibri"/>
                <a:sym typeface="Calibri"/>
              </a:rPr>
              <a:t>is proportional to </a:t>
            </a:r>
            <a:r>
              <a:rPr b="1" i="0" lang="zh-HK" sz="2000">
                <a:latin typeface="Calibri"/>
                <a:ea typeface="Calibri"/>
                <a:cs typeface="Calibri"/>
                <a:sym typeface="Calibri"/>
              </a:rPr>
              <a:t>price per ml </a:t>
            </a:r>
            <a:r>
              <a:rPr lang="zh-HK" sz="2000">
                <a:latin typeface="Calibri"/>
                <a:ea typeface="Calibri"/>
                <a:cs typeface="Calibri"/>
                <a:sym typeface="Calibri"/>
              </a:rPr>
              <a:t>(0.394)</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Higher product prices lead to higher unit prices.</a:t>
            </a:r>
            <a:endParaRPr/>
          </a:p>
        </p:txBody>
      </p:sp>
      <p:pic>
        <p:nvPicPr>
          <p:cNvPr id="326" name="Google Shape;326;p17"/>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27" name="Google Shape;327;p17"/>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28" name="Google Shape;328;p17"/>
          <p:cNvSpPr/>
          <p:nvPr/>
        </p:nvSpPr>
        <p:spPr>
          <a:xfrm>
            <a:off x="4801763"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7"/>
          <p:cNvSpPr/>
          <p:nvPr/>
        </p:nvSpPr>
        <p:spPr>
          <a:xfrm>
            <a:off x="6769231"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7"/>
          <p:cNvSpPr/>
          <p:nvPr/>
        </p:nvSpPr>
        <p:spPr>
          <a:xfrm>
            <a:off x="7699123" y="1844669"/>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36" name="Google Shape;336;p18"/>
          <p:cNvSpPr txBox="1"/>
          <p:nvPr>
            <p:ph idx="1" type="subTitle"/>
          </p:nvPr>
        </p:nvSpPr>
        <p:spPr>
          <a:xfrm>
            <a:off x="4343381" y="4347574"/>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4. </a:t>
            </a:r>
            <a:r>
              <a:rPr b="1" lang="zh-HK" sz="2000">
                <a:highlight>
                  <a:srgbClr val="FFFFFF"/>
                </a:highlight>
                <a:latin typeface="Calibri"/>
                <a:ea typeface="Calibri"/>
                <a:cs typeface="Calibri"/>
                <a:sym typeface="Calibri"/>
              </a:rPr>
              <a:t>Volume in ml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price per ml (-0.796)</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    Product volume </a:t>
            </a:r>
            <a:r>
              <a:rPr lang="zh-HK" sz="2000" u="sng">
                <a:highlight>
                  <a:srgbClr val="FFFFFF"/>
                </a:highlight>
                <a:latin typeface="Calibri"/>
                <a:ea typeface="Calibri"/>
                <a:cs typeface="Calibri"/>
                <a:sym typeface="Calibri"/>
              </a:rPr>
              <a:t>increases</a:t>
            </a:r>
            <a:r>
              <a:rPr lang="zh-HK" sz="2000">
                <a:highlight>
                  <a:srgbClr val="FFFFFF"/>
                </a:highlight>
                <a:latin typeface="Calibri"/>
                <a:ea typeface="Calibri"/>
                <a:cs typeface="Calibri"/>
                <a:sym typeface="Calibri"/>
              </a:rPr>
              <a:t>, the price per milliliter tends to </a:t>
            </a:r>
            <a:r>
              <a:rPr lang="zh-HK" sz="2000" u="sng">
                <a:highlight>
                  <a:srgbClr val="FFFFFF"/>
                </a:highlight>
                <a:latin typeface="Calibri"/>
                <a:ea typeface="Calibri"/>
                <a:cs typeface="Calibri"/>
                <a:sym typeface="Calibri"/>
              </a:rPr>
              <a:t>decrease</a:t>
            </a:r>
            <a:r>
              <a:rPr lang="zh-HK" sz="2000">
                <a:highlight>
                  <a:srgbClr val="FFFFFF"/>
                </a:highlight>
                <a:latin typeface="Calibri"/>
                <a:ea typeface="Calibri"/>
                <a:cs typeface="Calibri"/>
                <a:sym typeface="Calibri"/>
              </a:rPr>
              <a:t>.</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5. </a:t>
            </a:r>
            <a:r>
              <a:rPr b="1" lang="zh-HK" sz="2000">
                <a:highlight>
                  <a:srgbClr val="FFFFFF"/>
                </a:highlight>
                <a:latin typeface="Calibri"/>
                <a:ea typeface="Calibri"/>
                <a:cs typeface="Calibri"/>
                <a:sym typeface="Calibri"/>
              </a:rPr>
              <a:t>No. of reviews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sale in 30 days (0.721)</a:t>
            </a:r>
            <a:endParaRPr/>
          </a:p>
          <a:p>
            <a:pPr indent="0" lvl="0" marL="50800" rtl="0" algn="l">
              <a:lnSpc>
                <a:spcPct val="90000"/>
              </a:lnSpc>
              <a:spcBef>
                <a:spcPts val="1000"/>
              </a:spcBef>
              <a:spcAft>
                <a:spcPts val="0"/>
              </a:spcAft>
              <a:buSzPts val="2400"/>
              <a:buNone/>
            </a:pPr>
            <a:r>
              <a:rPr b="1" lang="zh-HK" sz="2000">
                <a:highlight>
                  <a:srgbClr val="FFFFFF"/>
                </a:highlight>
                <a:latin typeface="Calibri"/>
                <a:ea typeface="Calibri"/>
                <a:cs typeface="Calibri"/>
                <a:sym typeface="Calibri"/>
              </a:rPr>
              <a:t>    </a:t>
            </a:r>
            <a:r>
              <a:rPr lang="zh-HK" sz="2000">
                <a:highlight>
                  <a:srgbClr val="FFFFFF"/>
                </a:highlight>
                <a:latin typeface="Calibri"/>
                <a:ea typeface="Calibri"/>
                <a:cs typeface="Calibri"/>
                <a:sym typeface="Calibri"/>
              </a:rPr>
              <a:t>As the number of reviews increases, sales tend to increase as well.</a:t>
            </a:r>
            <a:endParaRPr/>
          </a:p>
          <a:p>
            <a:pPr indent="0" lvl="0" marL="50800" rtl="0" algn="l">
              <a:lnSpc>
                <a:spcPct val="90000"/>
              </a:lnSpc>
              <a:spcBef>
                <a:spcPts val="1000"/>
              </a:spcBef>
              <a:spcAft>
                <a:spcPts val="0"/>
              </a:spcAft>
              <a:buSzPts val="2400"/>
              <a:buNone/>
            </a:pPr>
            <a:r>
              <a:t/>
            </a:r>
            <a:endParaRPr sz="1800">
              <a:highlight>
                <a:srgbClr val="FFFFFF"/>
              </a:highlight>
              <a:latin typeface="Calibri"/>
              <a:ea typeface="Calibri"/>
              <a:cs typeface="Calibri"/>
              <a:sym typeface="Calibri"/>
            </a:endParaRPr>
          </a:p>
          <a:p>
            <a:pPr indent="0" lvl="0" marL="50800" rtl="0" algn="l">
              <a:lnSpc>
                <a:spcPct val="90000"/>
              </a:lnSpc>
              <a:spcBef>
                <a:spcPts val="1000"/>
              </a:spcBef>
              <a:spcAft>
                <a:spcPts val="0"/>
              </a:spcAft>
              <a:buSzPts val="2400"/>
              <a:buNone/>
            </a:pPr>
            <a:r>
              <a:t/>
            </a:r>
            <a:endParaRPr b="1" sz="1800">
              <a:highlight>
                <a:srgbClr val="FFFFFF"/>
              </a:highlight>
              <a:latin typeface="Calibri"/>
              <a:ea typeface="Calibri"/>
              <a:cs typeface="Calibri"/>
              <a:sym typeface="Calibri"/>
            </a:endParaRPr>
          </a:p>
        </p:txBody>
      </p:sp>
      <p:pic>
        <p:nvPicPr>
          <p:cNvPr id="337" name="Google Shape;337;p18"/>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38" name="Google Shape;338;p18"/>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39" name="Google Shape;339;p18"/>
          <p:cNvSpPr/>
          <p:nvPr/>
        </p:nvSpPr>
        <p:spPr>
          <a:xfrm>
            <a:off x="7685269" y="3248769"/>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8"/>
          <p:cNvSpPr/>
          <p:nvPr/>
        </p:nvSpPr>
        <p:spPr>
          <a:xfrm>
            <a:off x="11342869" y="2659950"/>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0a7bc9c348_0_62"/>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Data Visualization</a:t>
            </a:r>
            <a:endParaRPr b="1">
              <a:solidFill>
                <a:srgbClr val="184037"/>
              </a:solidFill>
            </a:endParaRPr>
          </a:p>
          <a:p>
            <a:pPr indent="0" lvl="0" marL="0" rtl="0" algn="ctr">
              <a:spcBef>
                <a:spcPts val="750"/>
              </a:spcBef>
              <a:spcAft>
                <a:spcPts val="0"/>
              </a:spcAft>
              <a:buClr>
                <a:srgbClr val="083329"/>
              </a:buClr>
              <a:buSzPts val="1200"/>
              <a:buFont typeface="Arial"/>
              <a:buNone/>
            </a:pPr>
            <a:r>
              <a:rPr b="1" lang="zh-HK">
                <a:solidFill>
                  <a:srgbClr val="184037"/>
                </a:solidFill>
              </a:rPr>
              <a:t>with a Dashboard</a:t>
            </a:r>
            <a:endParaRPr/>
          </a:p>
        </p:txBody>
      </p:sp>
      <p:sp>
        <p:nvSpPr>
          <p:cNvPr id="346" name="Google Shape;346;g30a7bc9c348_0_62"/>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g30a7bc9c348_0_62"/>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ctrTitle"/>
          </p:nvPr>
        </p:nvSpPr>
        <p:spPr>
          <a:xfrm>
            <a:off x="491595" y="394853"/>
            <a:ext cx="11381749" cy="913851"/>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Dashboard</a:t>
            </a:r>
            <a:endParaRPr b="1" sz="3600">
              <a:solidFill>
                <a:srgbClr val="1A1A1A"/>
              </a:solidFill>
              <a:latin typeface="Calibri"/>
              <a:ea typeface="Calibri"/>
              <a:cs typeface="Calibri"/>
              <a:sym typeface="Calibri"/>
            </a:endParaRPr>
          </a:p>
        </p:txBody>
      </p:sp>
      <p:sp>
        <p:nvSpPr>
          <p:cNvPr id="353" name="Google Shape;353;p28"/>
          <p:cNvSpPr txBox="1"/>
          <p:nvPr>
            <p:ph idx="1" type="subTitle"/>
          </p:nvPr>
        </p:nvSpPr>
        <p:spPr>
          <a:xfrm>
            <a:off x="491600" y="1677500"/>
            <a:ext cx="11042700" cy="4326000"/>
          </a:xfrm>
          <a:prstGeom prst="rect">
            <a:avLst/>
          </a:prstGeom>
          <a:noFill/>
          <a:ln>
            <a:noFill/>
          </a:ln>
        </p:spPr>
        <p:txBody>
          <a:bodyPr anchorCtr="0" anchor="t" bIns="45700" lIns="91425" spcFirstLastPara="1" rIns="91425" wrap="square" tIns="45700">
            <a:normAutofit fontScale="40000" lnSpcReduction="20000"/>
          </a:bodyPr>
          <a:lstStyle/>
          <a:p>
            <a:pPr indent="0" lvl="0" marL="88345" rtl="0" algn="l">
              <a:lnSpc>
                <a:spcPct val="135714"/>
              </a:lnSpc>
              <a:spcBef>
                <a:spcPts val="0"/>
              </a:spcBef>
              <a:spcAft>
                <a:spcPts val="0"/>
              </a:spcAft>
              <a:buClr>
                <a:schemeClr val="dk1"/>
              </a:buClr>
              <a:buSzPct val="46956"/>
              <a:buNone/>
            </a:pPr>
            <a:r>
              <a:rPr b="1" lang="zh-HK" sz="5750">
                <a:highlight>
                  <a:srgbClr val="FFFFFF"/>
                </a:highlight>
              </a:rPr>
              <a:t>Sales Revenue </a:t>
            </a:r>
            <a:r>
              <a:rPr lang="zh-HK" sz="5750">
                <a:highlight>
                  <a:srgbClr val="FFFFFF"/>
                </a:highlight>
              </a:rPr>
              <a:t>= </a:t>
            </a:r>
            <a:r>
              <a:rPr lang="zh-HK" sz="5750">
                <a:highlight>
                  <a:srgbClr val="FFFFFF"/>
                </a:highlight>
              </a:rPr>
              <a:t>product </a:t>
            </a:r>
            <a:r>
              <a:rPr lang="zh-HK" sz="5750">
                <a:highlight>
                  <a:srgbClr val="FFFFFF"/>
                </a:highlight>
              </a:rPr>
              <a:t>price*sale in 30 days</a:t>
            </a:r>
            <a:endParaRPr sz="5750">
              <a:highlight>
                <a:srgbClr val="FFFFFF"/>
              </a:highlight>
            </a:endParaRPr>
          </a:p>
          <a:p>
            <a:pPr indent="0" lvl="0" marL="88345" rtl="0" algn="l">
              <a:lnSpc>
                <a:spcPct val="135714"/>
              </a:lnSpc>
              <a:spcBef>
                <a:spcPts val="0"/>
              </a:spcBef>
              <a:spcAft>
                <a:spcPts val="0"/>
              </a:spcAft>
              <a:buClr>
                <a:schemeClr val="dk1"/>
              </a:buClr>
              <a:buSzPct val="46956"/>
              <a:buNone/>
            </a:pPr>
            <a:r>
              <a:rPr b="1" lang="zh-HK" sz="5750">
                <a:highlight>
                  <a:schemeClr val="lt1"/>
                </a:highlight>
              </a:rPr>
              <a:t>Popularity</a:t>
            </a:r>
            <a:r>
              <a:rPr lang="zh-HK" sz="5750">
                <a:highlight>
                  <a:schemeClr val="lt1"/>
                </a:highlight>
              </a:rPr>
              <a:t> = rating*no. of reviews / first available date of the products to 2024/9/30</a:t>
            </a:r>
            <a:endParaRPr sz="5750"/>
          </a:p>
          <a:p>
            <a:pPr indent="0" lvl="0" marL="88345" rtl="0" algn="l">
              <a:lnSpc>
                <a:spcPct val="135714"/>
              </a:lnSpc>
              <a:spcBef>
                <a:spcPts val="0"/>
              </a:spcBef>
              <a:spcAft>
                <a:spcPts val="0"/>
              </a:spcAft>
              <a:buClr>
                <a:schemeClr val="dk1"/>
              </a:buClr>
              <a:buSzPct val="46956"/>
              <a:buNone/>
            </a:pPr>
            <a:r>
              <a:t/>
            </a:r>
            <a:endParaRPr sz="5750">
              <a:highlight>
                <a:srgbClr val="FFFFFF"/>
              </a:highlight>
            </a:endParaRPr>
          </a:p>
          <a:p>
            <a:pPr indent="0" lvl="0" marL="0" rtl="0" algn="l">
              <a:lnSpc>
                <a:spcPct val="135714"/>
              </a:lnSpc>
              <a:spcBef>
                <a:spcPts val="0"/>
              </a:spcBef>
              <a:spcAft>
                <a:spcPts val="0"/>
              </a:spcAft>
              <a:buClr>
                <a:schemeClr val="dk1"/>
              </a:buClr>
              <a:buSzPct val="38595"/>
              <a:buNone/>
            </a:pPr>
            <a:r>
              <a:t/>
            </a:r>
            <a:endParaRPr sz="2700">
              <a:highlight>
                <a:srgbClr val="FFFFFF"/>
              </a:highlight>
            </a:endParaRPr>
          </a:p>
          <a:p>
            <a:pPr indent="0" lvl="0" marL="0" rtl="0" algn="l">
              <a:lnSpc>
                <a:spcPct val="135714"/>
              </a:lnSpc>
              <a:spcBef>
                <a:spcPts val="0"/>
              </a:spcBef>
              <a:spcAft>
                <a:spcPts val="0"/>
              </a:spcAft>
              <a:buClr>
                <a:schemeClr val="dk1"/>
              </a:buClr>
              <a:buSzPct val="38596"/>
              <a:buNone/>
            </a:pPr>
            <a:r>
              <a:t/>
            </a:r>
            <a:endParaRPr sz="2700">
              <a:highlight>
                <a:srgbClr val="FFFFFF"/>
              </a:highlight>
            </a:endParaRPr>
          </a:p>
          <a:p>
            <a:pPr indent="0" lvl="0" marL="0" rtl="0" algn="l">
              <a:lnSpc>
                <a:spcPct val="135714"/>
              </a:lnSpc>
              <a:spcBef>
                <a:spcPts val="0"/>
              </a:spcBef>
              <a:spcAft>
                <a:spcPts val="0"/>
              </a:spcAft>
              <a:buClr>
                <a:schemeClr val="dk1"/>
              </a:buClr>
              <a:buSzPct val="28213"/>
              <a:buNone/>
            </a:pPr>
            <a:r>
              <a:rPr lang="zh-HK" sz="3693">
                <a:highlight>
                  <a:srgbClr val="FFFFFF"/>
                </a:highlight>
              </a:rPr>
              <a:t> </a:t>
            </a:r>
            <a:r>
              <a:rPr lang="zh-HK" sz="4800"/>
              <a:t>The Popularity Score offers a balanced view of product appeal by combining average user ratings with the number of reviews and time since availability. </a:t>
            </a:r>
            <a:endParaRPr sz="4800"/>
          </a:p>
          <a:p>
            <a:pPr indent="0" lvl="0" marL="0" rtl="0" algn="l">
              <a:lnSpc>
                <a:spcPct val="135714"/>
              </a:lnSpc>
              <a:spcBef>
                <a:spcPts val="0"/>
              </a:spcBef>
              <a:spcAft>
                <a:spcPts val="0"/>
              </a:spcAft>
              <a:buClr>
                <a:schemeClr val="dk1"/>
              </a:buClr>
              <a:buSzPts val="417"/>
              <a:buNone/>
            </a:pPr>
            <a:r>
              <a:rPr lang="zh-HK" sz="4800"/>
              <a:t>This metric helps to:</a:t>
            </a:r>
            <a:endParaRPr sz="4800"/>
          </a:p>
          <a:p>
            <a:pPr indent="-350520" lvl="0" marL="457200" rtl="0" algn="l">
              <a:lnSpc>
                <a:spcPct val="115000"/>
              </a:lnSpc>
              <a:spcBef>
                <a:spcPts val="600"/>
              </a:spcBef>
              <a:spcAft>
                <a:spcPts val="0"/>
              </a:spcAft>
              <a:buSzPct val="100000"/>
              <a:buFont typeface="Roboto"/>
              <a:buChar char="●"/>
            </a:pPr>
            <a:r>
              <a:rPr b="1" lang="zh-HK" sz="4800"/>
              <a:t>Mitigate Rating Bias:</a:t>
            </a:r>
            <a:r>
              <a:rPr lang="zh-HK" sz="4800"/>
              <a:t> High ratings alone can misrepresent a product's popularity.</a:t>
            </a:r>
            <a:endParaRPr sz="4800"/>
          </a:p>
          <a:p>
            <a:pPr indent="-350520" lvl="0" marL="457200" rtl="0" algn="l">
              <a:lnSpc>
                <a:spcPct val="115000"/>
              </a:lnSpc>
              <a:spcBef>
                <a:spcPts val="0"/>
              </a:spcBef>
              <a:spcAft>
                <a:spcPts val="0"/>
              </a:spcAft>
              <a:buSzPct val="100000"/>
              <a:buFont typeface="Roboto"/>
              <a:buChar char="●"/>
            </a:pPr>
            <a:r>
              <a:rPr b="1" lang="zh-HK" sz="4800"/>
              <a:t>Reflect Trendiness: </a:t>
            </a:r>
            <a:r>
              <a:rPr lang="zh-HK" sz="4800"/>
              <a:t>It captures genuine popularity trends beyond just raw ratings.</a:t>
            </a:r>
            <a:endParaRPr sz="4800"/>
          </a:p>
          <a:p>
            <a:pPr indent="-350520" lvl="0" marL="457200" rtl="0" algn="l">
              <a:lnSpc>
                <a:spcPct val="115000"/>
              </a:lnSpc>
              <a:spcBef>
                <a:spcPts val="0"/>
              </a:spcBef>
              <a:spcAft>
                <a:spcPts val="0"/>
              </a:spcAft>
              <a:buSzPct val="100000"/>
              <a:buFont typeface="Roboto"/>
              <a:buChar char="●"/>
            </a:pPr>
            <a:r>
              <a:rPr b="1" lang="zh-HK" sz="4800"/>
              <a:t>Provide Comprehensive Insights: </a:t>
            </a:r>
            <a:r>
              <a:rPr lang="zh-HK" sz="4800"/>
              <a:t>By factoring in average ratings, review counts, and the duration of availability, it reveals a clearer picture of a product's market standing.</a:t>
            </a:r>
            <a:endParaRPr sz="4800"/>
          </a:p>
          <a:p>
            <a:pPr indent="0" lvl="0" marL="0" rtl="0" algn="l">
              <a:lnSpc>
                <a:spcPct val="135714"/>
              </a:lnSpc>
              <a:spcBef>
                <a:spcPts val="600"/>
              </a:spcBef>
              <a:spcAft>
                <a:spcPts val="0"/>
              </a:spcAft>
              <a:buClr>
                <a:schemeClr val="dk1"/>
              </a:buClr>
              <a:buSzPct val="38595"/>
              <a:buNone/>
            </a:pPr>
            <a:r>
              <a:t/>
            </a:r>
            <a:endParaRPr sz="2700">
              <a:highlight>
                <a:srgbClr val="FFFFFF"/>
              </a:highlight>
            </a:endParaRPr>
          </a:p>
          <a:p>
            <a:pPr indent="0" lvl="0" marL="0" rtl="0" algn="ctr">
              <a:lnSpc>
                <a:spcPct val="90000"/>
              </a:lnSpc>
              <a:spcBef>
                <a:spcPts val="0"/>
              </a:spcBef>
              <a:spcAft>
                <a:spcPts val="0"/>
              </a:spcAft>
              <a:buClr>
                <a:schemeClr val="dk1"/>
              </a:buClr>
              <a:buSzPct val="100000"/>
              <a:buNone/>
            </a:pPr>
            <a:r>
              <a:t/>
            </a:r>
            <a:endParaRPr/>
          </a:p>
        </p:txBody>
      </p:sp>
      <p:pic>
        <p:nvPicPr>
          <p:cNvPr id="354" name="Google Shape;354;p28"/>
          <p:cNvPicPr preferRelativeResize="0"/>
          <p:nvPr/>
        </p:nvPicPr>
        <p:blipFill rotWithShape="1">
          <a:blip r:embed="rId3">
            <a:alphaModFix/>
          </a:blip>
          <a:srcRect b="0" l="0" r="0" t="0"/>
          <a:stretch/>
        </p:blipFill>
        <p:spPr>
          <a:xfrm>
            <a:off x="9653825" y="697350"/>
            <a:ext cx="1288425" cy="1247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0a7bc9c348_0_69"/>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Sentiment Analysis on Customer Reviews</a:t>
            </a:r>
            <a:endParaRPr/>
          </a:p>
        </p:txBody>
      </p:sp>
      <p:sp>
        <p:nvSpPr>
          <p:cNvPr id="360" name="Google Shape;360;g30a7bc9c348_0_69"/>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 name="Google Shape;361;g30a7bc9c348_0_69"/>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30a7bc9c348_0_5"/>
          <p:cNvPicPr preferRelativeResize="0"/>
          <p:nvPr/>
        </p:nvPicPr>
        <p:blipFill>
          <a:blip r:embed="rId3">
            <a:alphaModFix/>
          </a:blip>
          <a:stretch>
            <a:fillRect/>
          </a:stretch>
        </p:blipFill>
        <p:spPr>
          <a:xfrm>
            <a:off x="6760075" y="893259"/>
            <a:ext cx="5290374" cy="5781217"/>
          </a:xfrm>
          <a:prstGeom prst="rect">
            <a:avLst/>
          </a:prstGeom>
          <a:noFill/>
          <a:ln>
            <a:noFill/>
          </a:ln>
        </p:spPr>
      </p:pic>
      <p:pic>
        <p:nvPicPr>
          <p:cNvPr id="367" name="Google Shape;367;g30a7bc9c348_0_5"/>
          <p:cNvPicPr preferRelativeResize="0"/>
          <p:nvPr/>
        </p:nvPicPr>
        <p:blipFill>
          <a:blip r:embed="rId4">
            <a:alphaModFix/>
          </a:blip>
          <a:stretch>
            <a:fillRect/>
          </a:stretch>
        </p:blipFill>
        <p:spPr>
          <a:xfrm>
            <a:off x="0" y="106138"/>
            <a:ext cx="6775554" cy="6645726"/>
          </a:xfrm>
          <a:prstGeom prst="rect">
            <a:avLst/>
          </a:prstGeom>
          <a:noFill/>
          <a:ln>
            <a:noFill/>
          </a:ln>
        </p:spPr>
      </p:pic>
      <p:sp>
        <p:nvSpPr>
          <p:cNvPr id="368" name="Google Shape;368;g30a7bc9c348_0_5"/>
          <p:cNvSpPr txBox="1"/>
          <p:nvPr>
            <p:ph type="ctrTitle"/>
          </p:nvPr>
        </p:nvSpPr>
        <p:spPr>
          <a:xfrm>
            <a:off x="6836275" y="212275"/>
            <a:ext cx="5479500" cy="550500"/>
          </a:xfrm>
          <a:prstGeom prst="rect">
            <a:avLst/>
          </a:prstGeom>
          <a:noFill/>
          <a:ln>
            <a:noFill/>
          </a:ln>
          <a:effectLst>
            <a:outerShdw blurRad="44450" algn="ctr" dir="5400000" dist="27940">
              <a:srgbClr val="000000">
                <a:alpha val="30199"/>
              </a:srgbClr>
            </a:outerShdw>
          </a:effectLst>
        </p:spPr>
        <p:txBody>
          <a:bodyPr anchorCtr="0" anchor="b" bIns="45700" lIns="91425" spcFirstLastPara="1" rIns="91425" wrap="square" tIns="4570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200" u="none" cap="none" strike="noStrike">
                <a:solidFill>
                  <a:schemeClr val="dk1"/>
                </a:solidFill>
                <a:latin typeface="Calibri"/>
                <a:ea typeface="Calibri"/>
                <a:cs typeface="Calibri"/>
                <a:sym typeface="Calibri"/>
              </a:rPr>
              <a:t>Scraping </a:t>
            </a:r>
            <a:r>
              <a:rPr b="1" lang="zh-HK" sz="3200">
                <a:solidFill>
                  <a:srgbClr val="000000"/>
                </a:solidFill>
              </a:rPr>
              <a:t>of Customer Reviews</a:t>
            </a:r>
            <a:endParaRPr sz="4200"/>
          </a:p>
        </p:txBody>
      </p:sp>
      <p:grpSp>
        <p:nvGrpSpPr>
          <p:cNvPr id="369" name="Google Shape;369;g30a7bc9c348_0_5"/>
          <p:cNvGrpSpPr/>
          <p:nvPr/>
        </p:nvGrpSpPr>
        <p:grpSpPr>
          <a:xfrm>
            <a:off x="548683" y="800725"/>
            <a:ext cx="8328792" cy="980843"/>
            <a:chOff x="548683" y="800725"/>
            <a:chExt cx="8328792" cy="980843"/>
          </a:xfrm>
        </p:grpSpPr>
        <p:sp>
          <p:nvSpPr>
            <p:cNvPr id="370" name="Google Shape;370;g30a7bc9c348_0_5"/>
            <p:cNvSpPr/>
            <p:nvPr/>
          </p:nvSpPr>
          <p:spPr>
            <a:xfrm>
              <a:off x="6836275" y="800725"/>
              <a:ext cx="2041200" cy="400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1" name="Google Shape;371;g30a7bc9c348_0_5"/>
            <p:cNvGrpSpPr/>
            <p:nvPr/>
          </p:nvGrpSpPr>
          <p:grpSpPr>
            <a:xfrm>
              <a:off x="548683" y="1200925"/>
              <a:ext cx="6098467" cy="580643"/>
              <a:chOff x="548683" y="1200925"/>
              <a:chExt cx="6098467" cy="580643"/>
            </a:xfrm>
          </p:grpSpPr>
          <p:cxnSp>
            <p:nvCxnSpPr>
              <p:cNvPr id="372" name="Google Shape;372;g30a7bc9c348_0_5"/>
              <p:cNvCxnSpPr/>
              <p:nvPr/>
            </p:nvCxnSpPr>
            <p:spPr>
              <a:xfrm flipH="1" rot="10800000">
                <a:off x="548683" y="1779468"/>
                <a:ext cx="1172100" cy="2100"/>
              </a:xfrm>
              <a:prstGeom prst="straightConnector1">
                <a:avLst/>
              </a:prstGeom>
              <a:noFill/>
              <a:ln cap="flat" cmpd="sng" w="19050">
                <a:solidFill>
                  <a:srgbClr val="FF0000"/>
                </a:solidFill>
                <a:prstDash val="solid"/>
                <a:round/>
                <a:headEnd len="sm" w="sm" type="none"/>
                <a:tailEnd len="sm" w="sm" type="none"/>
              </a:ln>
            </p:spPr>
          </p:cxnSp>
          <p:sp>
            <p:nvSpPr>
              <p:cNvPr id="373" name="Google Shape;373;g30a7bc9c348_0_5"/>
              <p:cNvSpPr/>
              <p:nvPr/>
            </p:nvSpPr>
            <p:spPr>
              <a:xfrm>
                <a:off x="4283000" y="1538125"/>
                <a:ext cx="2041200" cy="229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g30a7bc9c348_0_5"/>
              <p:cNvSpPr txBox="1"/>
              <p:nvPr/>
            </p:nvSpPr>
            <p:spPr>
              <a:xfrm>
                <a:off x="2625050" y="1200925"/>
                <a:ext cx="40221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HK" sz="1700">
                    <a:solidFill>
                      <a:srgbClr val="FF0000"/>
                    </a:solidFill>
                    <a:latin typeface="Calibri"/>
                    <a:ea typeface="Calibri"/>
                    <a:cs typeface="Calibri"/>
                    <a:sym typeface="Calibri"/>
                  </a:rPr>
                  <a:t>1. </a:t>
                </a:r>
                <a:r>
                  <a:rPr lang="zh-HK" sz="1700">
                    <a:solidFill>
                      <a:srgbClr val="FF0000"/>
                    </a:solidFill>
                    <a:latin typeface="Calibri"/>
                    <a:ea typeface="Calibri"/>
                    <a:cs typeface="Calibri"/>
                    <a:sym typeface="Calibri"/>
                  </a:rPr>
                  <a:t>Locate all ten review containers in a page</a:t>
                </a:r>
                <a:endParaRPr b="0" i="0" sz="1700" u="none" cap="none" strike="noStrike">
                  <a:solidFill>
                    <a:srgbClr val="FF0000"/>
                  </a:solidFill>
                  <a:latin typeface="Calibri"/>
                  <a:ea typeface="Calibri"/>
                  <a:cs typeface="Calibri"/>
                  <a:sym typeface="Calibri"/>
                </a:endParaRPr>
              </a:p>
            </p:txBody>
          </p:sp>
        </p:grpSp>
      </p:grpSp>
      <p:grpSp>
        <p:nvGrpSpPr>
          <p:cNvPr id="375" name="Google Shape;375;g30a7bc9c348_0_5"/>
          <p:cNvGrpSpPr/>
          <p:nvPr/>
        </p:nvGrpSpPr>
        <p:grpSpPr>
          <a:xfrm>
            <a:off x="0" y="2936925"/>
            <a:ext cx="8840550" cy="3419000"/>
            <a:chOff x="0" y="2936925"/>
            <a:chExt cx="8840550" cy="3419000"/>
          </a:xfrm>
        </p:grpSpPr>
        <p:cxnSp>
          <p:nvCxnSpPr>
            <p:cNvPr id="376" name="Google Shape;376;g30a7bc9c348_0_5"/>
            <p:cNvCxnSpPr/>
            <p:nvPr/>
          </p:nvCxnSpPr>
          <p:spPr>
            <a:xfrm>
              <a:off x="1258875" y="3475300"/>
              <a:ext cx="1170000" cy="7500"/>
            </a:xfrm>
            <a:prstGeom prst="straightConnector1">
              <a:avLst/>
            </a:prstGeom>
            <a:noFill/>
            <a:ln cap="flat" cmpd="sng" w="19050">
              <a:solidFill>
                <a:srgbClr val="0000FF"/>
              </a:solidFill>
              <a:prstDash val="solid"/>
              <a:round/>
              <a:headEnd len="sm" w="sm" type="none"/>
              <a:tailEnd len="sm" w="sm" type="none"/>
            </a:ln>
          </p:spPr>
        </p:cxnSp>
        <p:cxnSp>
          <p:nvCxnSpPr>
            <p:cNvPr id="377" name="Google Shape;377;g30a7bc9c348_0_5"/>
            <p:cNvCxnSpPr/>
            <p:nvPr/>
          </p:nvCxnSpPr>
          <p:spPr>
            <a:xfrm>
              <a:off x="4866700" y="3480300"/>
              <a:ext cx="1365300" cy="0"/>
            </a:xfrm>
            <a:prstGeom prst="straightConnector1">
              <a:avLst/>
            </a:prstGeom>
            <a:noFill/>
            <a:ln cap="flat" cmpd="sng" w="19050">
              <a:solidFill>
                <a:srgbClr val="0000FF"/>
              </a:solidFill>
              <a:prstDash val="solid"/>
              <a:round/>
              <a:headEnd len="sm" w="sm" type="none"/>
              <a:tailEnd len="sm" w="sm" type="none"/>
            </a:ln>
          </p:spPr>
        </p:cxnSp>
        <p:cxnSp>
          <p:nvCxnSpPr>
            <p:cNvPr id="378" name="Google Shape;378;g30a7bc9c348_0_5"/>
            <p:cNvCxnSpPr/>
            <p:nvPr/>
          </p:nvCxnSpPr>
          <p:spPr>
            <a:xfrm>
              <a:off x="3062125" y="4029813"/>
              <a:ext cx="2595900" cy="0"/>
            </a:xfrm>
            <a:prstGeom prst="straightConnector1">
              <a:avLst/>
            </a:prstGeom>
            <a:noFill/>
            <a:ln cap="flat" cmpd="sng" w="19050">
              <a:solidFill>
                <a:srgbClr val="0000FF"/>
              </a:solidFill>
              <a:prstDash val="solid"/>
              <a:round/>
              <a:headEnd len="sm" w="sm" type="none"/>
              <a:tailEnd len="sm" w="sm" type="none"/>
            </a:ln>
          </p:spPr>
        </p:cxnSp>
        <p:sp>
          <p:nvSpPr>
            <p:cNvPr id="379" name="Google Shape;379;g30a7bc9c348_0_5"/>
            <p:cNvSpPr txBox="1"/>
            <p:nvPr/>
          </p:nvSpPr>
          <p:spPr>
            <a:xfrm>
              <a:off x="1493250" y="2936925"/>
              <a:ext cx="5343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0000FF"/>
                  </a:solidFill>
                  <a:latin typeface="Calibri"/>
                  <a:ea typeface="Calibri"/>
                  <a:cs typeface="Calibri"/>
                  <a:sym typeface="Calibri"/>
                </a:rPr>
                <a:t>2. Expand reviews if necessary by clicking “Show more”</a:t>
              </a:r>
              <a:endParaRPr sz="1700">
                <a:solidFill>
                  <a:srgbClr val="0000FF"/>
                </a:solidFill>
                <a:latin typeface="Calibri"/>
                <a:ea typeface="Calibri"/>
                <a:cs typeface="Calibri"/>
                <a:sym typeface="Calibri"/>
              </a:endParaRPr>
            </a:p>
          </p:txBody>
        </p:sp>
        <p:cxnSp>
          <p:nvCxnSpPr>
            <p:cNvPr id="380" name="Google Shape;380;g30a7bc9c348_0_5"/>
            <p:cNvCxnSpPr/>
            <p:nvPr/>
          </p:nvCxnSpPr>
          <p:spPr>
            <a:xfrm>
              <a:off x="8119488" y="6184913"/>
              <a:ext cx="652500" cy="2400"/>
            </a:xfrm>
            <a:prstGeom prst="straightConnector1">
              <a:avLst/>
            </a:prstGeom>
            <a:noFill/>
            <a:ln cap="flat" cmpd="sng" w="19050">
              <a:solidFill>
                <a:srgbClr val="0000FF"/>
              </a:solidFill>
              <a:prstDash val="solid"/>
              <a:round/>
              <a:headEnd len="sm" w="sm" type="none"/>
              <a:tailEnd len="sm" w="sm" type="none"/>
            </a:ln>
          </p:spPr>
        </p:cxnSp>
        <p:sp>
          <p:nvSpPr>
            <p:cNvPr id="381" name="Google Shape;381;g30a7bc9c348_0_5"/>
            <p:cNvSpPr/>
            <p:nvPr/>
          </p:nvSpPr>
          <p:spPr>
            <a:xfrm>
              <a:off x="6324200" y="3290925"/>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g30a7bc9c348_0_5"/>
            <p:cNvSpPr/>
            <p:nvPr/>
          </p:nvSpPr>
          <p:spPr>
            <a:xfrm>
              <a:off x="0" y="3429000"/>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g30a7bc9c348_0_5"/>
            <p:cNvSpPr/>
            <p:nvPr/>
          </p:nvSpPr>
          <p:spPr>
            <a:xfrm>
              <a:off x="8050950" y="6214325"/>
              <a:ext cx="789600" cy="1416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84" name="Google Shape;384;g30a7bc9c348_0_5"/>
          <p:cNvGrpSpPr/>
          <p:nvPr/>
        </p:nvGrpSpPr>
        <p:grpSpPr>
          <a:xfrm>
            <a:off x="81100" y="4387325"/>
            <a:ext cx="11983800" cy="1073075"/>
            <a:chOff x="81100" y="4387325"/>
            <a:chExt cx="11983800" cy="1073075"/>
          </a:xfrm>
        </p:grpSpPr>
        <p:cxnSp>
          <p:nvCxnSpPr>
            <p:cNvPr id="385" name="Google Shape;385;g30a7bc9c348_0_5"/>
            <p:cNvCxnSpPr/>
            <p:nvPr/>
          </p:nvCxnSpPr>
          <p:spPr>
            <a:xfrm flipH="1" rot="10800000">
              <a:off x="5110200" y="5188938"/>
              <a:ext cx="1663200" cy="1800"/>
            </a:xfrm>
            <a:prstGeom prst="straightConnector1">
              <a:avLst/>
            </a:prstGeom>
            <a:noFill/>
            <a:ln cap="flat" cmpd="sng" w="19050">
              <a:solidFill>
                <a:srgbClr val="9900FF"/>
              </a:solidFill>
              <a:prstDash val="solid"/>
              <a:round/>
              <a:headEnd len="sm" w="sm" type="none"/>
              <a:tailEnd len="sm" w="sm" type="none"/>
            </a:ln>
          </p:spPr>
        </p:cxnSp>
        <p:cxnSp>
          <p:nvCxnSpPr>
            <p:cNvPr id="386" name="Google Shape;386;g30a7bc9c348_0_5"/>
            <p:cNvCxnSpPr/>
            <p:nvPr/>
          </p:nvCxnSpPr>
          <p:spPr>
            <a:xfrm flipH="1" rot="10800000">
              <a:off x="81100" y="5269213"/>
              <a:ext cx="2638200" cy="23400"/>
            </a:xfrm>
            <a:prstGeom prst="straightConnector1">
              <a:avLst/>
            </a:prstGeom>
            <a:noFill/>
            <a:ln cap="flat" cmpd="sng" w="19050">
              <a:solidFill>
                <a:srgbClr val="9900FF"/>
              </a:solidFill>
              <a:prstDash val="solid"/>
              <a:round/>
              <a:headEnd len="sm" w="sm" type="none"/>
              <a:tailEnd len="sm" w="sm" type="none"/>
            </a:ln>
          </p:spPr>
        </p:cxnSp>
        <p:cxnSp>
          <p:nvCxnSpPr>
            <p:cNvPr id="387" name="Google Shape;387;g30a7bc9c348_0_5"/>
            <p:cNvCxnSpPr/>
            <p:nvPr/>
          </p:nvCxnSpPr>
          <p:spPr>
            <a:xfrm>
              <a:off x="10776325" y="4625550"/>
              <a:ext cx="1274100" cy="6000"/>
            </a:xfrm>
            <a:prstGeom prst="straightConnector1">
              <a:avLst/>
            </a:prstGeom>
            <a:noFill/>
            <a:ln cap="flat" cmpd="sng" w="19050">
              <a:solidFill>
                <a:srgbClr val="9900FF"/>
              </a:solidFill>
              <a:prstDash val="solid"/>
              <a:round/>
              <a:headEnd len="sm" w="sm" type="none"/>
              <a:tailEnd len="sm" w="sm" type="none"/>
            </a:ln>
          </p:spPr>
        </p:cxnSp>
        <p:sp>
          <p:nvSpPr>
            <p:cNvPr id="388" name="Google Shape;388;g30a7bc9c348_0_5"/>
            <p:cNvSpPr/>
            <p:nvPr/>
          </p:nvSpPr>
          <p:spPr>
            <a:xfrm>
              <a:off x="9805150" y="5241875"/>
              <a:ext cx="22224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9" name="Google Shape;389;g30a7bc9c348_0_5"/>
            <p:cNvCxnSpPr/>
            <p:nvPr/>
          </p:nvCxnSpPr>
          <p:spPr>
            <a:xfrm>
              <a:off x="9767800" y="5204500"/>
              <a:ext cx="2297100" cy="0"/>
            </a:xfrm>
            <a:prstGeom prst="straightConnector1">
              <a:avLst/>
            </a:prstGeom>
            <a:noFill/>
            <a:ln cap="flat" cmpd="sng" w="19050">
              <a:solidFill>
                <a:srgbClr val="9900FF"/>
              </a:solidFill>
              <a:prstDash val="solid"/>
              <a:round/>
              <a:headEnd len="sm" w="sm" type="none"/>
              <a:tailEnd len="sm" w="sm" type="none"/>
            </a:ln>
          </p:spPr>
        </p:cxnSp>
        <p:sp>
          <p:nvSpPr>
            <p:cNvPr id="390" name="Google Shape;390;g30a7bc9c348_0_5"/>
            <p:cNvSpPr/>
            <p:nvPr/>
          </p:nvSpPr>
          <p:spPr>
            <a:xfrm>
              <a:off x="1069375" y="5318800"/>
              <a:ext cx="31110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g30a7bc9c348_0_5"/>
            <p:cNvSpPr txBox="1"/>
            <p:nvPr/>
          </p:nvSpPr>
          <p:spPr>
            <a:xfrm>
              <a:off x="3131500" y="4387325"/>
              <a:ext cx="31926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9900FF"/>
                  </a:solidFill>
                  <a:latin typeface="Calibri"/>
                  <a:ea typeface="Calibri"/>
                  <a:cs typeface="Calibri"/>
                  <a:sym typeface="Calibri"/>
                </a:rPr>
                <a:t>3. Capture the text of each review</a:t>
              </a:r>
              <a:endParaRPr sz="1700">
                <a:solidFill>
                  <a:srgbClr val="9900FF"/>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30"/>
          <p:cNvPicPr preferRelativeResize="0"/>
          <p:nvPr/>
        </p:nvPicPr>
        <p:blipFill>
          <a:blip r:embed="rId3">
            <a:alphaModFix/>
          </a:blip>
          <a:stretch>
            <a:fillRect/>
          </a:stretch>
        </p:blipFill>
        <p:spPr>
          <a:xfrm>
            <a:off x="733675" y="3119998"/>
            <a:ext cx="8856799" cy="3597901"/>
          </a:xfrm>
          <a:prstGeom prst="rect">
            <a:avLst/>
          </a:prstGeom>
          <a:noFill/>
          <a:ln>
            <a:noFill/>
          </a:ln>
        </p:spPr>
      </p:pic>
      <p:sp>
        <p:nvSpPr>
          <p:cNvPr id="397" name="Google Shape;397;p30"/>
          <p:cNvSpPr txBox="1"/>
          <p:nvPr>
            <p:ph type="ctrTitle"/>
          </p:nvPr>
        </p:nvSpPr>
        <p:spPr>
          <a:xfrm>
            <a:off x="515639" y="3314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Review</a:t>
            </a:r>
            <a:r>
              <a:rPr b="1" lang="zh-HK" sz="5000"/>
              <a:t>s </a:t>
            </a:r>
            <a:r>
              <a:rPr b="1" lang="zh-HK" sz="5000">
                <a:latin typeface="Calibri"/>
                <a:ea typeface="Calibri"/>
                <a:cs typeface="Calibri"/>
                <a:sym typeface="Calibri"/>
              </a:rPr>
              <a:t>Dataset</a:t>
            </a:r>
            <a:endParaRPr sz="5000">
              <a:latin typeface="Calibri"/>
              <a:ea typeface="Calibri"/>
              <a:cs typeface="Calibri"/>
              <a:sym typeface="Calibri"/>
            </a:endParaRPr>
          </a:p>
        </p:txBody>
      </p:sp>
      <p:sp>
        <p:nvSpPr>
          <p:cNvPr id="398" name="Google Shape;398;p30"/>
          <p:cNvSpPr txBox="1"/>
          <p:nvPr>
            <p:ph idx="1" type="subTitle"/>
          </p:nvPr>
        </p:nvSpPr>
        <p:spPr>
          <a:xfrm>
            <a:off x="363250" y="1073050"/>
            <a:ext cx="11901600" cy="20934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Selection Criteria: Over the past 30 da</a:t>
            </a:r>
            <a:r>
              <a:rPr lang="zh-HK" sz="2000"/>
              <a:t>ys and a</a:t>
            </a:r>
            <a:r>
              <a:rPr b="0" i="0" lang="zh-HK" sz="2000">
                <a:latin typeface="Calibri"/>
                <a:ea typeface="Calibri"/>
                <a:cs typeface="Calibri"/>
                <a:sym typeface="Calibri"/>
              </a:rPr>
              <a:t>mong the 11 </a:t>
            </a:r>
            <a:r>
              <a:rPr lang="zh-HK" sz="2000"/>
              <a:t>well-known brands,</a:t>
            </a:r>
            <a:br>
              <a:rPr lang="zh-HK" sz="2000"/>
            </a:br>
            <a:r>
              <a:rPr lang="zh-HK" sz="2000"/>
              <a:t>t</a:t>
            </a:r>
            <a:r>
              <a:rPr b="0" i="0" lang="zh-HK" sz="2000">
                <a:latin typeface="Calibri"/>
                <a:ea typeface="Calibri"/>
                <a:cs typeface="Calibri"/>
                <a:sym typeface="Calibri"/>
              </a:rPr>
              <a:t>he </a:t>
            </a:r>
            <a:r>
              <a:rPr b="1" lang="zh-HK" sz="2000"/>
              <a:t>b</a:t>
            </a:r>
            <a:r>
              <a:rPr b="1" i="0" lang="zh-HK" sz="2000">
                <a:latin typeface="Calibri"/>
                <a:ea typeface="Calibri"/>
                <a:cs typeface="Calibri"/>
                <a:sym typeface="Calibri"/>
              </a:rPr>
              <a:t>est-selling product</a:t>
            </a:r>
            <a:r>
              <a:rPr b="0" i="0" lang="zh-HK" sz="2000">
                <a:latin typeface="Calibri"/>
                <a:ea typeface="Calibri"/>
                <a:cs typeface="Calibri"/>
                <a:sym typeface="Calibri"/>
              </a:rPr>
              <a:t> </a:t>
            </a:r>
            <a:r>
              <a:rPr lang="zh-HK" sz="2000"/>
              <a:t>in</a:t>
            </a:r>
            <a:r>
              <a:rPr b="0" i="0" lang="zh-HK" sz="2000">
                <a:latin typeface="Calibri"/>
                <a:ea typeface="Calibri"/>
                <a:cs typeface="Calibri"/>
                <a:sym typeface="Calibri"/>
              </a:rPr>
              <a:t> each of the </a:t>
            </a:r>
            <a:r>
              <a:rPr b="1" i="0" lang="zh-HK" sz="2000">
                <a:latin typeface="Calibri"/>
                <a:ea typeface="Calibri"/>
                <a:cs typeface="Calibri"/>
                <a:sym typeface="Calibri"/>
              </a:rPr>
              <a:t>4 categories (Sha</a:t>
            </a:r>
            <a:r>
              <a:rPr b="1" lang="zh-HK" sz="2000"/>
              <a:t>mpoo, Conditioner, Treatments, Styling)</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Data Captured: Customer reviews based on </a:t>
            </a:r>
            <a:r>
              <a:rPr b="1" i="0" lang="zh-HK" sz="2000">
                <a:latin typeface="Calibri"/>
                <a:ea typeface="Calibri"/>
                <a:cs typeface="Calibri"/>
                <a:sym typeface="Calibri"/>
              </a:rPr>
              <a:t>rating ratios</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Total Reviews Collected: 25</a:t>
            </a:r>
            <a:r>
              <a:rPr lang="zh-HK" sz="2000"/>
              <a:t>0 reviews * 4 best sellers = </a:t>
            </a:r>
            <a:r>
              <a:rPr b="1" i="0" lang="zh-HK" sz="2000">
                <a:latin typeface="Calibri"/>
                <a:ea typeface="Calibri"/>
                <a:cs typeface="Calibri"/>
                <a:sym typeface="Calibri"/>
              </a:rPr>
              <a:t>1,000 reviews</a:t>
            </a:r>
            <a:endParaRPr b="1" sz="2000"/>
          </a:p>
          <a:p>
            <a:pPr indent="-406400" lvl="0" marL="457200" rtl="0" algn="l">
              <a:lnSpc>
                <a:spcPct val="90000"/>
              </a:lnSpc>
              <a:spcBef>
                <a:spcPts val="1000"/>
              </a:spcBef>
              <a:spcAft>
                <a:spcPts val="0"/>
              </a:spcAft>
              <a:buSzPts val="2400"/>
              <a:buFont typeface="Arial"/>
              <a:buChar char="•"/>
            </a:pPr>
            <a:r>
              <a:rPr i="0" lang="zh-HK" sz="2000">
                <a:latin typeface="Calibri"/>
                <a:ea typeface="Calibri"/>
                <a:cs typeface="Calibri"/>
                <a:sym typeface="Calibri"/>
              </a:rPr>
              <a:t>3 columns: product</a:t>
            </a:r>
            <a:r>
              <a:rPr lang="zh-HK" sz="2000"/>
              <a:t>_id, rating, review_text</a:t>
            </a:r>
            <a:endParaRPr sz="2500">
              <a:highlight>
                <a:srgbClr val="FFFFFF"/>
              </a:highlight>
            </a:endParaRPr>
          </a:p>
        </p:txBody>
      </p:sp>
      <p:sp>
        <p:nvSpPr>
          <p:cNvPr id="399" name="Google Shape;399;p30"/>
          <p:cNvSpPr/>
          <p:nvPr/>
        </p:nvSpPr>
        <p:spPr>
          <a:xfrm>
            <a:off x="665022" y="5230094"/>
            <a:ext cx="2037236" cy="14436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0" name="Google Shape;400;p30"/>
          <p:cNvCxnSpPr/>
          <p:nvPr/>
        </p:nvCxnSpPr>
        <p:spPr>
          <a:xfrm>
            <a:off x="2702250" y="6230925"/>
            <a:ext cx="1131000" cy="0"/>
          </a:xfrm>
          <a:prstGeom prst="straightConnector1">
            <a:avLst/>
          </a:prstGeom>
          <a:noFill/>
          <a:ln cap="flat" cmpd="sng" w="28575">
            <a:solidFill>
              <a:srgbClr val="FF0000"/>
            </a:solidFill>
            <a:prstDash val="solid"/>
            <a:round/>
            <a:headEnd len="med" w="med" type="none"/>
            <a:tailEnd len="med" w="med" type="triangle"/>
          </a:ln>
        </p:spPr>
      </p:cxnSp>
      <p:sp>
        <p:nvSpPr>
          <p:cNvPr id="401" name="Google Shape;401;p30"/>
          <p:cNvSpPr txBox="1"/>
          <p:nvPr/>
        </p:nvSpPr>
        <p:spPr>
          <a:xfrm>
            <a:off x="3794525" y="6035350"/>
            <a:ext cx="374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zh-HK">
                <a:solidFill>
                  <a:srgbClr val="FF0000"/>
                </a:solidFill>
              </a:rPr>
              <a:t>Sample 250 reviews for each best seller </a:t>
            </a:r>
            <a:br>
              <a:rPr lang="zh-HK">
                <a:solidFill>
                  <a:srgbClr val="FF0000"/>
                </a:solidFill>
              </a:rPr>
            </a:br>
            <a:r>
              <a:rPr lang="zh-HK">
                <a:solidFill>
                  <a:srgbClr val="FF0000"/>
                </a:solidFill>
              </a:rPr>
              <a:t>that reflect the ratio of ratings</a:t>
            </a:r>
            <a:endParaRPr/>
          </a:p>
        </p:txBody>
      </p:sp>
      <p:graphicFrame>
        <p:nvGraphicFramePr>
          <p:cNvPr id="402" name="Google Shape;402;p30"/>
          <p:cNvGraphicFramePr/>
          <p:nvPr/>
        </p:nvGraphicFramePr>
        <p:xfrm>
          <a:off x="7152650" y="5849300"/>
          <a:ext cx="3000000" cy="3000000"/>
        </p:xfrm>
        <a:graphic>
          <a:graphicData uri="http://schemas.openxmlformats.org/drawingml/2006/table">
            <a:tbl>
              <a:tblPr>
                <a:noFill/>
                <a:tableStyleId>{761358B5-B73B-4537-8EE8-AF61634B758A}</a:tableStyleId>
              </a:tblPr>
              <a:tblGrid>
                <a:gridCol w="878675"/>
                <a:gridCol w="878675"/>
                <a:gridCol w="878675"/>
                <a:gridCol w="878675"/>
                <a:gridCol w="878675"/>
              </a:tblGrid>
              <a:tr h="366450">
                <a:tc>
                  <a:txBody>
                    <a:bodyPr/>
                    <a:lstStyle/>
                    <a:p>
                      <a:pPr indent="0" lvl="0" marL="0" rtl="0" algn="ctr">
                        <a:spcBef>
                          <a:spcPts val="0"/>
                        </a:spcBef>
                        <a:spcAft>
                          <a:spcPts val="0"/>
                        </a:spcAft>
                        <a:buNone/>
                      </a:pPr>
                      <a:r>
                        <a:rPr lang="zh-HK">
                          <a:solidFill>
                            <a:srgbClr val="FF0000"/>
                          </a:solidFill>
                        </a:rPr>
                        <a:t>5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2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 star</a:t>
                      </a:r>
                      <a:endParaRPr>
                        <a:solidFill>
                          <a:srgbClr val="FF0000"/>
                        </a:solidFill>
                      </a:endParaRPr>
                    </a:p>
                  </a:txBody>
                  <a:tcPr marT="91425" marB="91425" marR="91425" marL="91425">
                    <a:solidFill>
                      <a:schemeClr val="lt1"/>
                    </a:solidFill>
                  </a:tcPr>
                </a:tc>
              </a:tr>
              <a:tr h="217300">
                <a:tc>
                  <a:txBody>
                    <a:bodyPr/>
                    <a:lstStyle/>
                    <a:p>
                      <a:pPr indent="0" lvl="0" marL="0" rtl="0" algn="ctr">
                        <a:spcBef>
                          <a:spcPts val="0"/>
                        </a:spcBef>
                        <a:spcAft>
                          <a:spcPts val="0"/>
                        </a:spcAft>
                        <a:buNone/>
                      </a:pPr>
                      <a:r>
                        <a:rPr lang="zh-HK">
                          <a:solidFill>
                            <a:srgbClr val="FF0000"/>
                          </a:solidFill>
                        </a:rPr>
                        <a:t>193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16</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txBox="1"/>
          <p:nvPr>
            <p:ph type="ctrTitle"/>
          </p:nvPr>
        </p:nvSpPr>
        <p:spPr>
          <a:xfrm>
            <a:off x="508815" y="356172"/>
            <a:ext cx="4771178" cy="1160110"/>
          </a:xfrm>
          <a:prstGeom prst="rect">
            <a:avLst/>
          </a:prstGeom>
          <a:noFill/>
          <a:ln>
            <a:noFill/>
          </a:ln>
          <a:effectLst>
            <a:outerShdw blurRad="44450" algn="ctr" dir="5400000" dist="27940">
              <a:srgbClr val="000000">
                <a:alpha val="30196"/>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zh-HK" sz="5000">
                <a:solidFill>
                  <a:schemeClr val="dk1"/>
                </a:solidFill>
                <a:latin typeface="Calibri"/>
                <a:ea typeface="Calibri"/>
                <a:cs typeface="Calibri"/>
                <a:sym typeface="Calibri"/>
              </a:rPr>
              <a:t>Project Objective</a:t>
            </a:r>
            <a:endParaRPr sz="5000">
              <a:solidFill>
                <a:schemeClr val="dk1"/>
              </a:solidFill>
              <a:latin typeface="Calibri"/>
              <a:ea typeface="Calibri"/>
              <a:cs typeface="Calibri"/>
              <a:sym typeface="Calibri"/>
            </a:endParaRPr>
          </a:p>
        </p:txBody>
      </p:sp>
      <p:sp>
        <p:nvSpPr>
          <p:cNvPr id="121" name="Google Shape;121;p2"/>
          <p:cNvSpPr/>
          <p:nvPr/>
        </p:nvSpPr>
        <p:spPr>
          <a:xfrm rot="6269068">
            <a:off x="8717845" y="3339275"/>
            <a:ext cx="2987899" cy="2987899"/>
          </a:xfrm>
          <a:prstGeom prst="arc">
            <a:avLst>
              <a:gd fmla="val 14441841" name="adj1"/>
              <a:gd fmla="val 0" name="adj2"/>
            </a:avLst>
          </a:prstGeom>
          <a:noFill/>
          <a:ln cap="rnd" cmpd="sng" w="127000">
            <a:solidFill>
              <a:schemeClr val="accent4">
                <a:alpha val="93333"/>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Google Shape;122;p2"/>
          <p:cNvSpPr txBox="1"/>
          <p:nvPr/>
        </p:nvSpPr>
        <p:spPr>
          <a:xfrm>
            <a:off x="556582" y="1550402"/>
            <a:ext cx="9378988" cy="2288248"/>
          </a:xfrm>
          <a:prstGeom prst="rect">
            <a:avLst/>
          </a:prstGeom>
          <a:noFill/>
          <a:ln>
            <a:noFill/>
          </a:ln>
        </p:spPr>
        <p:txBody>
          <a:bodyPr anchorCtr="0" anchor="t" bIns="45700" lIns="91425" spcFirstLastPara="1" rIns="91425" wrap="square" tIns="45700">
            <a:normAutofit/>
          </a:bodyPr>
          <a:lstStyle/>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Get actual hair care products information and customer reviews </a:t>
            </a:r>
            <a:endParaRPr/>
          </a:p>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Analyze hair care best sellers from iHerb </a:t>
            </a:r>
            <a:endParaRPr/>
          </a:p>
          <a:p>
            <a:pPr indent="0" lvl="0" marL="6350" marR="0" rtl="0" algn="l">
              <a:lnSpc>
                <a:spcPct val="115000"/>
              </a:lnSpc>
              <a:spcBef>
                <a:spcPts val="600"/>
              </a:spcBef>
              <a:spcAft>
                <a:spcPts val="0"/>
              </a:spcAft>
              <a:buClr>
                <a:srgbClr val="000000"/>
              </a:buClr>
              <a:buSzPts val="25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ctr">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90000"/>
              </a:lnSpc>
              <a:spcBef>
                <a:spcPts val="600"/>
              </a:spcBef>
              <a:spcAft>
                <a:spcPts val="60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descr="A person with her arms raised in the air&#10;&#10;Description automatically generated" id="123" name="Google Shape;123;p2"/>
          <p:cNvPicPr preferRelativeResize="0"/>
          <p:nvPr/>
        </p:nvPicPr>
        <p:blipFill rotWithShape="1">
          <a:blip r:embed="rId3">
            <a:alphaModFix/>
          </a:blip>
          <a:srcRect b="0" l="0" r="0" t="0"/>
          <a:stretch/>
        </p:blipFill>
        <p:spPr>
          <a:xfrm>
            <a:off x="1045321" y="3121704"/>
            <a:ext cx="5160258" cy="3014825"/>
          </a:xfrm>
          <a:prstGeom prst="rect">
            <a:avLst/>
          </a:prstGeom>
          <a:noFill/>
          <a:ln>
            <a:noFill/>
          </a:ln>
        </p:spPr>
      </p:pic>
      <p:pic>
        <p:nvPicPr>
          <p:cNvPr descr="A phone and boxes next to a cart&#10;&#10;Description automatically generated" id="124" name="Google Shape;124;p2"/>
          <p:cNvPicPr preferRelativeResize="0"/>
          <p:nvPr/>
        </p:nvPicPr>
        <p:blipFill rotWithShape="1">
          <a:blip r:embed="rId4">
            <a:alphaModFix/>
          </a:blip>
          <a:srcRect b="0" l="0" r="0" t="0"/>
          <a:stretch/>
        </p:blipFill>
        <p:spPr>
          <a:xfrm>
            <a:off x="6483870" y="2747395"/>
            <a:ext cx="4008282" cy="2672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71903" y="2"/>
            <a:ext cx="10515600" cy="13182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000" u="none" cap="none" strike="noStrike">
                <a:solidFill>
                  <a:srgbClr val="0C0C0C"/>
                </a:solidFill>
                <a:latin typeface="Calibri"/>
                <a:ea typeface="Calibri"/>
                <a:cs typeface="Calibri"/>
                <a:sym typeface="Calibri"/>
              </a:rPr>
              <a:t>Text Preprocessing</a:t>
            </a:r>
            <a:endParaRPr sz="5000"/>
          </a:p>
        </p:txBody>
      </p:sp>
      <p:pic>
        <p:nvPicPr>
          <p:cNvPr id="408" name="Google Shape;408;p43"/>
          <p:cNvPicPr preferRelativeResize="0"/>
          <p:nvPr/>
        </p:nvPicPr>
        <p:blipFill rotWithShape="1">
          <a:blip r:embed="rId3">
            <a:alphaModFix/>
          </a:blip>
          <a:srcRect b="0" l="0" r="0" t="0"/>
          <a:stretch/>
        </p:blipFill>
        <p:spPr>
          <a:xfrm>
            <a:off x="9524566" y="975815"/>
            <a:ext cx="2015754" cy="750441"/>
          </a:xfrm>
          <a:prstGeom prst="rect">
            <a:avLst/>
          </a:prstGeom>
          <a:noFill/>
          <a:ln>
            <a:noFill/>
          </a:ln>
        </p:spPr>
      </p:pic>
      <p:sp>
        <p:nvSpPr>
          <p:cNvPr id="409" name="Google Shape;409;p43"/>
          <p:cNvSpPr txBox="1"/>
          <p:nvPr>
            <p:ph idx="4294967295" type="subTitle"/>
          </p:nvPr>
        </p:nvSpPr>
        <p:spPr>
          <a:xfrm>
            <a:off x="363250" y="1149250"/>
            <a:ext cx="11711700" cy="5481600"/>
          </a:xfrm>
          <a:prstGeom prst="rect">
            <a:avLst/>
          </a:prstGeom>
          <a:noFill/>
          <a:ln>
            <a:noFill/>
          </a:ln>
        </p:spPr>
        <p:txBody>
          <a:bodyPr anchorCtr="0" anchor="t" bIns="45700" lIns="91425" spcFirstLastPara="1" rIns="91425" wrap="square" tIns="45700">
            <a:noAutofit/>
          </a:bodyPr>
          <a:lstStyle/>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Emoji Conversion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Convert emojis to their official descriptions to standardize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Lowercasing</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Normalize all text to lowercase to ensure uniformity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Special Character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unnecessary special characters like </a:t>
            </a:r>
            <a:r>
              <a:rPr lang="zh-HK" sz="2250">
                <a:highlight>
                  <a:srgbClr val="FFFFFF"/>
                </a:highlight>
              </a:rPr>
              <a:t>,.:;@#^&amp;_+-*/&lt;&gt;(){}®=…,</a:t>
            </a:r>
            <a:br>
              <a:rPr lang="zh-HK" sz="2250">
                <a:highlight>
                  <a:srgbClr val="FFFFFF"/>
                </a:highlight>
              </a:rPr>
            </a:br>
            <a:r>
              <a:rPr lang="zh-HK" sz="2250">
                <a:highlight>
                  <a:srgbClr val="FFFFFF"/>
                </a:highlight>
              </a:rPr>
              <a:t>while preserving emotive punctuations like ! ?</a:t>
            </a:r>
            <a:endParaRPr sz="2250">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Stopword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stopwords that do not carry significant meaning to reduce noise in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Spelling Correction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Correct spelling errors using TextBlob to improve text quality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Lemmatization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Reduce words to their base or root form using lemmatization to normalize variations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4"/>
          <p:cNvPicPr preferRelativeResize="0"/>
          <p:nvPr/>
        </p:nvPicPr>
        <p:blipFill rotWithShape="1">
          <a:blip r:embed="rId3">
            <a:alphaModFix/>
          </a:blip>
          <a:srcRect b="0" l="0" r="0" t="0"/>
          <a:stretch/>
        </p:blipFill>
        <p:spPr>
          <a:xfrm>
            <a:off x="0" y="3368225"/>
            <a:ext cx="12192000" cy="2987580"/>
          </a:xfrm>
          <a:prstGeom prst="rect">
            <a:avLst/>
          </a:prstGeom>
          <a:noFill/>
          <a:ln>
            <a:noFill/>
          </a:ln>
        </p:spPr>
      </p:pic>
      <p:sp>
        <p:nvSpPr>
          <p:cNvPr id="415" name="Google Shape;415;p24"/>
          <p:cNvSpPr txBox="1"/>
          <p:nvPr>
            <p:ph type="ctrTitle"/>
          </p:nvPr>
        </p:nvSpPr>
        <p:spPr>
          <a:xfrm>
            <a:off x="502346" y="588819"/>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Rating Distribution</a:t>
            </a:r>
            <a:endParaRPr sz="5000">
              <a:latin typeface="Calibri"/>
              <a:ea typeface="Calibri"/>
              <a:cs typeface="Calibri"/>
              <a:sym typeface="Calibri"/>
            </a:endParaRPr>
          </a:p>
        </p:txBody>
      </p:sp>
      <p:sp>
        <p:nvSpPr>
          <p:cNvPr id="416" name="Google Shape;416;p24"/>
          <p:cNvSpPr txBox="1"/>
          <p:nvPr>
            <p:ph idx="1" type="subTitle"/>
          </p:nvPr>
        </p:nvSpPr>
        <p:spPr>
          <a:xfrm>
            <a:off x="452651" y="1467005"/>
            <a:ext cx="9144000" cy="1655762"/>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595"/>
              <a:buNone/>
            </a:pPr>
            <a:r>
              <a:rPr lang="zh-HK"/>
              <a:t>108764: </a:t>
            </a:r>
            <a:r>
              <a:rPr b="1" i="0" lang="zh-HK">
                <a:solidFill>
                  <a:srgbClr val="000000"/>
                </a:solidFill>
              </a:rPr>
              <a:t>Mielle</a:t>
            </a:r>
            <a:r>
              <a:rPr i="0" lang="zh-HK">
                <a:solidFill>
                  <a:srgbClr val="000000"/>
                </a:solidFill>
              </a:rPr>
              <a:t>,</a:t>
            </a:r>
            <a:r>
              <a:rPr b="1" i="0" lang="zh-HK">
                <a:solidFill>
                  <a:srgbClr val="000000"/>
                </a:solidFill>
              </a:rPr>
              <a:t> </a:t>
            </a:r>
            <a:r>
              <a:rPr i="0" lang="zh-HK">
                <a:solidFill>
                  <a:srgbClr val="000000"/>
                </a:solidFill>
              </a:rPr>
              <a:t>Strengthening </a:t>
            </a:r>
            <a:r>
              <a:rPr b="1" i="0" lang="zh-HK">
                <a:solidFill>
                  <a:srgbClr val="000000"/>
                </a:solidFill>
              </a:rPr>
              <a:t>Shampoo</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124721: </a:t>
            </a:r>
            <a:r>
              <a:rPr b="1" i="0" lang="zh-HK">
                <a:solidFill>
                  <a:srgbClr val="000000"/>
                </a:solidFill>
              </a:rPr>
              <a:t>Mielle</a:t>
            </a:r>
            <a:r>
              <a:rPr i="0" lang="zh-HK">
                <a:solidFill>
                  <a:srgbClr val="000000"/>
                </a:solidFill>
              </a:rPr>
              <a:t>, Strengthening </a:t>
            </a:r>
            <a:r>
              <a:rPr b="1" i="0" lang="zh-HK">
                <a:solidFill>
                  <a:srgbClr val="000000"/>
                </a:solidFill>
              </a:rPr>
              <a:t>Conditioner</a:t>
            </a:r>
            <a:r>
              <a:rPr i="0" lang="zh-HK">
                <a:solidFill>
                  <a:srgbClr val="000000"/>
                </a:solidFill>
              </a:rPr>
              <a:t>, Rosemary Mint Blend</a:t>
            </a:r>
            <a:endParaRPr/>
          </a:p>
          <a:p>
            <a:pPr indent="-406400" lvl="0" marL="457200" rtl="0" algn="l">
              <a:lnSpc>
                <a:spcPct val="90000"/>
              </a:lnSpc>
              <a:spcBef>
                <a:spcPts val="1000"/>
              </a:spcBef>
              <a:spcAft>
                <a:spcPts val="0"/>
              </a:spcAft>
              <a:buSzPts val="2595"/>
              <a:buNone/>
            </a:pPr>
            <a:r>
              <a:rPr lang="zh-HK"/>
              <a:t>110487: </a:t>
            </a:r>
            <a:r>
              <a:rPr b="1" i="0" lang="zh-HK">
                <a:solidFill>
                  <a:srgbClr val="000000"/>
                </a:solidFill>
              </a:rPr>
              <a:t>Mielle</a:t>
            </a:r>
            <a:r>
              <a:rPr i="0" lang="zh-HK">
                <a:solidFill>
                  <a:srgbClr val="000000"/>
                </a:solidFill>
              </a:rPr>
              <a:t>, Scalp &amp; Hair Strengthening </a:t>
            </a:r>
            <a:r>
              <a:rPr b="1" i="0" lang="zh-HK">
                <a:solidFill>
                  <a:srgbClr val="000000"/>
                </a:solidFill>
              </a:rPr>
              <a:t>Oil</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6418:     </a:t>
            </a:r>
            <a:r>
              <a:rPr b="1" i="0" lang="zh-HK">
                <a:solidFill>
                  <a:srgbClr val="000000"/>
                </a:solidFill>
              </a:rPr>
              <a:t>Giovanni</a:t>
            </a:r>
            <a:r>
              <a:rPr i="0" lang="zh-HK">
                <a:solidFill>
                  <a:srgbClr val="000000"/>
                </a:solidFill>
              </a:rPr>
              <a:t>, L.A. Hold </a:t>
            </a:r>
            <a:r>
              <a:rPr b="1" i="0" lang="zh-HK">
                <a:solidFill>
                  <a:srgbClr val="000000"/>
                </a:solidFill>
              </a:rPr>
              <a:t>Styling Gel</a:t>
            </a:r>
            <a:r>
              <a:rPr i="0" lang="zh-HK">
                <a:solidFill>
                  <a:srgbClr val="000000"/>
                </a:solidFill>
              </a:rPr>
              <a:t>, Strong Hold</a:t>
            </a:r>
            <a:endParaRPr/>
          </a:p>
        </p:txBody>
      </p:sp>
      <p:sp>
        <p:nvSpPr>
          <p:cNvPr id="417" name="Google Shape;417;p24"/>
          <p:cNvSpPr/>
          <p:nvPr/>
        </p:nvSpPr>
        <p:spPr>
          <a:xfrm>
            <a:off x="6824" y="3272340"/>
            <a:ext cx="9137175" cy="316940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ctrTitle"/>
          </p:nvPr>
        </p:nvSpPr>
        <p:spPr>
          <a:xfrm>
            <a:off x="537352" y="591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23" name="Google Shape;423;p25"/>
          <p:cNvSpPr txBox="1"/>
          <p:nvPr>
            <p:ph idx="1" type="subTitle"/>
          </p:nvPr>
        </p:nvSpPr>
        <p:spPr>
          <a:xfrm>
            <a:off x="516880" y="1396788"/>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700">
                <a:highlight>
                  <a:srgbClr val="FFFFFF"/>
                </a:highlight>
              </a:rPr>
              <a:t>Analysis Plan:</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Collective analysis:   </a:t>
            </a:r>
            <a:r>
              <a:rPr lang="zh-HK" sz="2000">
                <a:highlight>
                  <a:srgbClr val="FFFFFF"/>
                </a:highlight>
              </a:rPr>
              <a:t>Shampoo, Conditioner and Treatments</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Individual examination:  </a:t>
            </a:r>
            <a:r>
              <a:rPr lang="zh-HK" sz="2000">
                <a:highlight>
                  <a:srgbClr val="FFFFFF"/>
                </a:highlight>
              </a:rPr>
              <a:t>Styling product</a:t>
            </a:r>
            <a:endParaRPr/>
          </a:p>
          <a:p>
            <a:pPr indent="0" lvl="0" marL="47625" rtl="0" algn="l">
              <a:lnSpc>
                <a:spcPct val="135714"/>
              </a:lnSpc>
              <a:spcBef>
                <a:spcPts val="0"/>
              </a:spcBef>
              <a:spcAft>
                <a:spcPts val="0"/>
              </a:spcAft>
              <a:buClr>
                <a:schemeClr val="dk1"/>
              </a:buClr>
              <a:buSzPts val="2850"/>
              <a:buNone/>
            </a:pPr>
            <a:r>
              <a:t/>
            </a:r>
            <a:endParaRPr sz="2000">
              <a:highlight>
                <a:srgbClr val="FFFFFF"/>
              </a:highlight>
            </a:endParaRPr>
          </a:p>
          <a:p>
            <a:pPr indent="0" lvl="0" marL="47625" rtl="0" algn="l">
              <a:lnSpc>
                <a:spcPct val="135714"/>
              </a:lnSpc>
              <a:spcBef>
                <a:spcPts val="0"/>
              </a:spcBef>
              <a:spcAft>
                <a:spcPts val="0"/>
              </a:spcAft>
              <a:buClr>
                <a:schemeClr val="dk1"/>
              </a:buClr>
              <a:buSzPts val="2850"/>
              <a:buNone/>
            </a:pPr>
            <a:r>
              <a:rPr lang="zh-HK" sz="2700">
                <a:highlight>
                  <a:srgbClr val="FFFFFF"/>
                </a:highlight>
              </a:rPr>
              <a:t>Visualization: Generate word clouds for each group based on rating scales</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 Ratings 4 to 5</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 Rating of 3</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(iii) Ratings 1 to 2</a:t>
            </a:r>
            <a:endParaRPr sz="2200"/>
          </a:p>
        </p:txBody>
      </p:sp>
      <p:pic>
        <p:nvPicPr>
          <p:cNvPr id="424" name="Google Shape;424;p25"/>
          <p:cNvPicPr preferRelativeResize="0"/>
          <p:nvPr/>
        </p:nvPicPr>
        <p:blipFill rotWithShape="1">
          <a:blip r:embed="rId3">
            <a:alphaModFix/>
          </a:blip>
          <a:srcRect b="0" l="0" r="0" t="0"/>
          <a:stretch/>
        </p:blipFill>
        <p:spPr>
          <a:xfrm>
            <a:off x="8659505" y="4155744"/>
            <a:ext cx="2449774" cy="2199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b="0" l="0" r="0" t="0"/>
          <a:stretch/>
        </p:blipFill>
        <p:spPr>
          <a:xfrm>
            <a:off x="8194930" y="1531743"/>
            <a:ext cx="3925550" cy="2260476"/>
          </a:xfrm>
          <a:prstGeom prst="rect">
            <a:avLst/>
          </a:prstGeom>
          <a:noFill/>
          <a:ln>
            <a:noFill/>
          </a:ln>
        </p:spPr>
      </p:pic>
      <p:sp>
        <p:nvSpPr>
          <p:cNvPr id="430" name="Google Shape;430;p46"/>
          <p:cNvSpPr txBox="1"/>
          <p:nvPr>
            <p:ph type="ctrTitle"/>
          </p:nvPr>
        </p:nvSpPr>
        <p:spPr>
          <a:xfrm>
            <a:off x="596877" y="314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31" name="Google Shape;431;p46"/>
          <p:cNvSpPr/>
          <p:nvPr/>
        </p:nvSpPr>
        <p:spPr>
          <a:xfrm>
            <a:off x="8158863" y="1492950"/>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46"/>
          <p:cNvSpPr/>
          <p:nvPr/>
        </p:nvSpPr>
        <p:spPr>
          <a:xfrm>
            <a:off x="8159660" y="4402735"/>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3" name="Google Shape;433;p46"/>
          <p:cNvPicPr preferRelativeResize="0"/>
          <p:nvPr/>
        </p:nvPicPr>
        <p:blipFill rotWithShape="1">
          <a:blip r:embed="rId4">
            <a:alphaModFix/>
          </a:blip>
          <a:srcRect b="0" l="0" r="0" t="0"/>
          <a:stretch/>
        </p:blipFill>
        <p:spPr>
          <a:xfrm>
            <a:off x="71520" y="1492950"/>
            <a:ext cx="3953725" cy="2300349"/>
          </a:xfrm>
          <a:prstGeom prst="rect">
            <a:avLst/>
          </a:prstGeom>
          <a:noFill/>
          <a:ln>
            <a:noFill/>
          </a:ln>
        </p:spPr>
      </p:pic>
      <p:pic>
        <p:nvPicPr>
          <p:cNvPr id="434" name="Google Shape;434;p46"/>
          <p:cNvPicPr preferRelativeResize="0"/>
          <p:nvPr/>
        </p:nvPicPr>
        <p:blipFill rotWithShape="1">
          <a:blip r:embed="rId5">
            <a:alphaModFix/>
          </a:blip>
          <a:srcRect b="0" l="0" r="0" t="0"/>
          <a:stretch/>
        </p:blipFill>
        <p:spPr>
          <a:xfrm>
            <a:off x="4101543" y="1492950"/>
            <a:ext cx="3953725" cy="2317203"/>
          </a:xfrm>
          <a:prstGeom prst="rect">
            <a:avLst/>
          </a:prstGeom>
          <a:noFill/>
          <a:ln>
            <a:noFill/>
          </a:ln>
        </p:spPr>
      </p:pic>
      <p:pic>
        <p:nvPicPr>
          <p:cNvPr id="435" name="Google Shape;435;p46"/>
          <p:cNvPicPr preferRelativeResize="0"/>
          <p:nvPr/>
        </p:nvPicPr>
        <p:blipFill rotWithShape="1">
          <a:blip r:embed="rId6">
            <a:alphaModFix/>
          </a:blip>
          <a:srcRect b="0" l="0" r="0" t="0"/>
          <a:stretch/>
        </p:blipFill>
        <p:spPr>
          <a:xfrm>
            <a:off x="70723" y="4443746"/>
            <a:ext cx="3953726" cy="2244546"/>
          </a:xfrm>
          <a:prstGeom prst="rect">
            <a:avLst/>
          </a:prstGeom>
          <a:noFill/>
          <a:ln>
            <a:noFill/>
          </a:ln>
        </p:spPr>
      </p:pic>
      <p:pic>
        <p:nvPicPr>
          <p:cNvPr id="436" name="Google Shape;436;p46"/>
          <p:cNvPicPr preferRelativeResize="0"/>
          <p:nvPr/>
        </p:nvPicPr>
        <p:blipFill rotWithShape="1">
          <a:blip r:embed="rId7">
            <a:alphaModFix/>
          </a:blip>
          <a:srcRect b="0" l="0" r="0" t="0"/>
          <a:stretch/>
        </p:blipFill>
        <p:spPr>
          <a:xfrm>
            <a:off x="3997949" y="4443746"/>
            <a:ext cx="4101766" cy="2267897"/>
          </a:xfrm>
          <a:prstGeom prst="rect">
            <a:avLst/>
          </a:prstGeom>
          <a:noFill/>
          <a:ln>
            <a:noFill/>
          </a:ln>
        </p:spPr>
      </p:pic>
      <p:pic>
        <p:nvPicPr>
          <p:cNvPr id="437" name="Google Shape;437;p46"/>
          <p:cNvPicPr preferRelativeResize="0"/>
          <p:nvPr/>
        </p:nvPicPr>
        <p:blipFill rotWithShape="1">
          <a:blip r:embed="rId8">
            <a:alphaModFix/>
          </a:blip>
          <a:srcRect b="0" l="0" r="0" t="0"/>
          <a:stretch/>
        </p:blipFill>
        <p:spPr>
          <a:xfrm>
            <a:off x="8204105" y="4464151"/>
            <a:ext cx="3975145" cy="2244612"/>
          </a:xfrm>
          <a:prstGeom prst="rect">
            <a:avLst/>
          </a:prstGeom>
          <a:noFill/>
          <a:ln>
            <a:noFill/>
          </a:ln>
        </p:spPr>
      </p:pic>
      <p:sp>
        <p:nvSpPr>
          <p:cNvPr id="438" name="Google Shape;438;p46"/>
          <p:cNvSpPr txBox="1"/>
          <p:nvPr/>
        </p:nvSpPr>
        <p:spPr>
          <a:xfrm>
            <a:off x="71525" y="1055350"/>
            <a:ext cx="1155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Mielle, Strengthening Hair Products, Rosemary Mint (</a:t>
            </a:r>
            <a:r>
              <a:rPr b="1" lang="zh-HK" sz="2000">
                <a:latin typeface="Calibri"/>
                <a:ea typeface="Calibri"/>
                <a:cs typeface="Calibri"/>
                <a:sym typeface="Calibri"/>
              </a:rPr>
              <a:t>Shampoo, Conditioner, Treatments Best Sellers</a:t>
            </a:r>
            <a:r>
              <a:rPr lang="zh-HK" sz="2000">
                <a:latin typeface="Calibri"/>
                <a:ea typeface="Calibri"/>
                <a:cs typeface="Calibri"/>
                <a:sym typeface="Calibri"/>
              </a:rPr>
              <a:t>)</a:t>
            </a:r>
            <a:endParaRPr sz="2000">
              <a:latin typeface="Calibri"/>
              <a:ea typeface="Calibri"/>
              <a:cs typeface="Calibri"/>
              <a:sym typeface="Calibri"/>
            </a:endParaRPr>
          </a:p>
        </p:txBody>
      </p:sp>
      <p:sp>
        <p:nvSpPr>
          <p:cNvPr id="439" name="Google Shape;439;p46"/>
          <p:cNvSpPr txBox="1"/>
          <p:nvPr/>
        </p:nvSpPr>
        <p:spPr>
          <a:xfrm>
            <a:off x="70725" y="3922650"/>
            <a:ext cx="1048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Giovanni, L.A. Hold Styling Gel, Strong Hold</a:t>
            </a:r>
            <a:r>
              <a:rPr lang="zh-HK" sz="2000">
                <a:latin typeface="Calibri"/>
                <a:ea typeface="Calibri"/>
                <a:cs typeface="Calibri"/>
                <a:sym typeface="Calibri"/>
              </a:rPr>
              <a:t> (</a:t>
            </a:r>
            <a:r>
              <a:rPr b="1" lang="zh-HK" sz="2000">
                <a:latin typeface="Calibri"/>
                <a:ea typeface="Calibri"/>
                <a:cs typeface="Calibri"/>
                <a:sym typeface="Calibri"/>
              </a:rPr>
              <a:t>Styling Best Seller</a:t>
            </a:r>
            <a:r>
              <a:rPr lang="zh-HK"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482761" y="64772"/>
            <a:ext cx="117798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lang="zh-HK" sz="5600">
                <a:solidFill>
                  <a:srgbClr val="0C0C0C"/>
                </a:solidFill>
              </a:rPr>
              <a:t>Approaches used for </a:t>
            </a:r>
            <a:r>
              <a:rPr b="1" i="0" lang="zh-HK" sz="5600" u="none" cap="none" strike="noStrike">
                <a:solidFill>
                  <a:srgbClr val="0C0C0C"/>
                </a:solidFill>
                <a:latin typeface="Calibri"/>
                <a:ea typeface="Calibri"/>
                <a:cs typeface="Calibri"/>
                <a:sym typeface="Calibri"/>
              </a:rPr>
              <a:t>Sentiment Analysis: </a:t>
            </a:r>
            <a:endParaRPr/>
          </a:p>
        </p:txBody>
      </p:sp>
      <p:sp>
        <p:nvSpPr>
          <p:cNvPr id="445" name="Google Shape;445;p47"/>
          <p:cNvSpPr txBox="1"/>
          <p:nvPr/>
        </p:nvSpPr>
        <p:spPr>
          <a:xfrm>
            <a:off x="269875" y="1190625"/>
            <a:ext cx="11922300" cy="54135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1200"/>
              </a:spcBef>
              <a:spcAft>
                <a:spcPts val="0"/>
              </a:spcAft>
              <a:buClr>
                <a:schemeClr val="dk1"/>
              </a:buClr>
              <a:buSzPts val="3600"/>
              <a:buAutoNum type="arabicPeriod"/>
            </a:pPr>
            <a:r>
              <a:rPr b="1" lang="zh-HK" sz="3600">
                <a:solidFill>
                  <a:schemeClr val="dk1"/>
                </a:solidFill>
              </a:rPr>
              <a:t>NLTK </a:t>
            </a:r>
            <a:r>
              <a:rPr b="1" lang="zh-HK" sz="3600">
                <a:solidFill>
                  <a:srgbClr val="0C0C0C"/>
                </a:solidFill>
                <a:latin typeface="Calibri"/>
                <a:ea typeface="Calibri"/>
                <a:cs typeface="Calibri"/>
                <a:sym typeface="Calibri"/>
              </a:rPr>
              <a:t>VADER</a:t>
            </a:r>
            <a:r>
              <a:rPr b="1" lang="zh-HK" sz="4000">
                <a:solidFill>
                  <a:srgbClr val="0C0C0C"/>
                </a:solidFill>
                <a:latin typeface="Calibri"/>
                <a:ea typeface="Calibri"/>
                <a:cs typeface="Calibri"/>
                <a:sym typeface="Calibri"/>
              </a:rPr>
              <a:t> </a:t>
            </a:r>
            <a:r>
              <a:rPr b="1" lang="zh-HK" sz="2200">
                <a:solidFill>
                  <a:srgbClr val="0C0C0C"/>
                </a:solidFill>
                <a:latin typeface="Calibri"/>
                <a:ea typeface="Calibri"/>
                <a:cs typeface="Calibri"/>
                <a:sym typeface="Calibri"/>
              </a:rPr>
              <a:t>(V</a:t>
            </a:r>
            <a:r>
              <a:rPr lang="zh-HK" sz="2200">
                <a:solidFill>
                  <a:srgbClr val="0C0C0C"/>
                </a:solidFill>
                <a:latin typeface="Calibri"/>
                <a:ea typeface="Calibri"/>
                <a:cs typeface="Calibri"/>
                <a:sym typeface="Calibri"/>
              </a:rPr>
              <a:t>alence</a:t>
            </a:r>
            <a:r>
              <a:rPr b="1" lang="zh-HK" sz="2200">
                <a:solidFill>
                  <a:srgbClr val="0C0C0C"/>
                </a:solidFill>
                <a:latin typeface="Calibri"/>
                <a:ea typeface="Calibri"/>
                <a:cs typeface="Calibri"/>
                <a:sym typeface="Calibri"/>
              </a:rPr>
              <a:t> A</a:t>
            </a:r>
            <a:r>
              <a:rPr lang="zh-HK" sz="2200">
                <a:solidFill>
                  <a:srgbClr val="0C0C0C"/>
                </a:solidFill>
                <a:latin typeface="Calibri"/>
                <a:ea typeface="Calibri"/>
                <a:cs typeface="Calibri"/>
                <a:sym typeface="Calibri"/>
              </a:rPr>
              <a:t>ware</a:t>
            </a:r>
            <a:r>
              <a:rPr b="1" lang="zh-HK" sz="2200">
                <a:solidFill>
                  <a:srgbClr val="0C0C0C"/>
                </a:solidFill>
                <a:latin typeface="Calibri"/>
                <a:ea typeface="Calibri"/>
                <a:cs typeface="Calibri"/>
                <a:sym typeface="Calibri"/>
              </a:rPr>
              <a:t> D</a:t>
            </a:r>
            <a:r>
              <a:rPr lang="zh-HK" sz="2200">
                <a:solidFill>
                  <a:srgbClr val="0C0C0C"/>
                </a:solidFill>
                <a:latin typeface="Calibri"/>
                <a:ea typeface="Calibri"/>
                <a:cs typeface="Calibri"/>
                <a:sym typeface="Calibri"/>
              </a:rPr>
              <a:t>ictionary </a:t>
            </a:r>
            <a:r>
              <a:rPr b="1" lang="zh-HK" sz="2200">
                <a:solidFill>
                  <a:srgbClr val="0C0C0C"/>
                </a:solidFill>
                <a:latin typeface="Calibri"/>
                <a:ea typeface="Calibri"/>
                <a:cs typeface="Calibri"/>
                <a:sym typeface="Calibri"/>
              </a:rPr>
              <a:t>and </a:t>
            </a:r>
            <a:r>
              <a:rPr lang="zh-HK" sz="2200">
                <a:solidFill>
                  <a:srgbClr val="0C0C0C"/>
                </a:solidFill>
                <a:latin typeface="Calibri"/>
                <a:ea typeface="Calibri"/>
                <a:cs typeface="Calibri"/>
                <a:sym typeface="Calibri"/>
              </a:rPr>
              <a:t>s</a:t>
            </a:r>
            <a:r>
              <a:rPr b="1" lang="zh-HK" sz="2200">
                <a:solidFill>
                  <a:srgbClr val="0C0C0C"/>
                </a:solidFill>
                <a:latin typeface="Calibri"/>
                <a:ea typeface="Calibri"/>
                <a:cs typeface="Calibri"/>
                <a:sym typeface="Calibri"/>
              </a:rPr>
              <a:t>E</a:t>
            </a:r>
            <a:r>
              <a:rPr lang="zh-HK" sz="2200">
                <a:solidFill>
                  <a:srgbClr val="0C0C0C"/>
                </a:solidFill>
                <a:latin typeface="Calibri"/>
                <a:ea typeface="Calibri"/>
                <a:cs typeface="Calibri"/>
                <a:sym typeface="Calibri"/>
              </a:rPr>
              <a:t>ntiment</a:t>
            </a:r>
            <a:r>
              <a:rPr b="1" lang="zh-HK" sz="2200">
                <a:solidFill>
                  <a:srgbClr val="0C0C0C"/>
                </a:solidFill>
                <a:latin typeface="Calibri"/>
                <a:ea typeface="Calibri"/>
                <a:cs typeface="Calibri"/>
                <a:sym typeface="Calibri"/>
              </a:rPr>
              <a:t> R</a:t>
            </a:r>
            <a:r>
              <a:rPr lang="zh-HK" sz="2200">
                <a:solidFill>
                  <a:srgbClr val="0C0C0C"/>
                </a:solidFill>
                <a:latin typeface="Calibri"/>
                <a:ea typeface="Calibri"/>
                <a:cs typeface="Calibri"/>
                <a:sym typeface="Calibri"/>
              </a:rPr>
              <a:t>easoner</a:t>
            </a:r>
            <a:r>
              <a:rPr b="1" lang="zh-HK" sz="2200">
                <a:solidFill>
                  <a:srgbClr val="0C0C0C"/>
                </a:solidFill>
                <a:latin typeface="Calibri"/>
                <a:ea typeface="Calibri"/>
                <a:cs typeface="Calibri"/>
                <a:sym typeface="Calibri"/>
              </a:rPr>
              <a:t>) </a:t>
            </a:r>
            <a:endParaRPr b="1" sz="22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 A lexicon and rule-based sentiment analysis tool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list of words with associated sentiment scores, along with a set of rules to evaluate the sentiment of text, specifically for</a:t>
            </a:r>
            <a:r>
              <a:rPr b="1" lang="zh-HK" sz="2000">
                <a:solidFill>
                  <a:srgbClr val="0C0C0C"/>
                </a:solidFill>
                <a:latin typeface="Calibri"/>
                <a:ea typeface="Calibri"/>
                <a:cs typeface="Calibri"/>
                <a:sym typeface="Calibri"/>
              </a:rPr>
              <a:t> social media contexts</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 'neu', and 'neg' scores</a:t>
            </a:r>
            <a:r>
              <a:rPr lang="zh-HK" sz="2000">
                <a:solidFill>
                  <a:srgbClr val="0C0C0C"/>
                </a:solidFill>
                <a:latin typeface="Calibri"/>
                <a:ea typeface="Calibri"/>
                <a:cs typeface="Calibri"/>
                <a:sym typeface="Calibri"/>
              </a:rPr>
              <a:t>: the </a:t>
            </a:r>
            <a:r>
              <a:rPr b="1" lang="zh-HK" sz="2000">
                <a:solidFill>
                  <a:srgbClr val="0C0C0C"/>
                </a:solidFill>
                <a:latin typeface="Calibri"/>
                <a:ea typeface="Calibri"/>
                <a:cs typeface="Calibri"/>
                <a:sym typeface="Calibri"/>
              </a:rPr>
              <a:t>proportion </a:t>
            </a:r>
            <a:r>
              <a:rPr lang="zh-HK" sz="2000">
                <a:solidFill>
                  <a:srgbClr val="0C0C0C"/>
                </a:solidFill>
                <a:latin typeface="Calibri"/>
                <a:ea typeface="Calibri"/>
                <a:cs typeface="Calibri"/>
                <a:sym typeface="Calibri"/>
              </a:rPr>
              <a:t>of text that falls into each category (sum up to 1)</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'compound' score</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normalized composite score ranging from -1 (most negative) to +1 (most positive)</a:t>
            </a:r>
            <a:br>
              <a:rPr lang="zh-HK" sz="2000">
                <a:solidFill>
                  <a:srgbClr val="0C0C0C"/>
                </a:solidFill>
                <a:latin typeface="Calibri"/>
                <a:ea typeface="Calibri"/>
                <a:cs typeface="Calibri"/>
                <a:sym typeface="Calibri"/>
              </a:rPr>
            </a:br>
            <a:endParaRPr sz="2200">
              <a:solidFill>
                <a:srgbClr val="0C0C0C"/>
              </a:solidFill>
              <a:latin typeface="Calibri"/>
              <a:ea typeface="Calibri"/>
              <a:cs typeface="Calibri"/>
              <a:sym typeface="Calibri"/>
            </a:endParaRPr>
          </a:p>
          <a:p>
            <a:pPr indent="-457200" lvl="0" marL="457200" rtl="0" algn="l">
              <a:lnSpc>
                <a:spcPct val="115000"/>
              </a:lnSpc>
              <a:spcBef>
                <a:spcPts val="0"/>
              </a:spcBef>
              <a:spcAft>
                <a:spcPts val="0"/>
              </a:spcAft>
              <a:buClr>
                <a:srgbClr val="0C0C0C"/>
              </a:buClr>
              <a:buSzPts val="3600"/>
              <a:buFont typeface="Calibri"/>
              <a:buAutoNum type="arabicPeriod"/>
            </a:pPr>
            <a:r>
              <a:rPr b="1" lang="zh-HK" sz="3600">
                <a:solidFill>
                  <a:srgbClr val="0C0C0C"/>
                </a:solidFill>
                <a:latin typeface="Calibri"/>
                <a:ea typeface="Calibri"/>
                <a:cs typeface="Calibri"/>
                <a:sym typeface="Calibri"/>
              </a:rPr>
              <a:t>Huggingface RoBERTa Transformers</a:t>
            </a:r>
            <a:endParaRPr b="1" sz="36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Deep Learning-Based Pre-trained Model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Uses multiple layers of Transformer architecture to learn complex features and patterns from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Generation of logits</a:t>
            </a:r>
            <a:r>
              <a:rPr lang="zh-HK" sz="2000">
                <a:solidFill>
                  <a:srgbClr val="0C0C0C"/>
                </a:solidFill>
                <a:latin typeface="Calibri"/>
                <a:ea typeface="Calibri"/>
                <a:cs typeface="Calibri"/>
                <a:sym typeface="Calibri"/>
              </a:rPr>
              <a:t>: raw scores that represent the model's preliminary assessment of the input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Normalization with Scipy’s Softmax</a:t>
            </a:r>
            <a:r>
              <a:rPr lang="zh-HK" sz="2000">
                <a:solidFill>
                  <a:srgbClr val="0C0C0C"/>
                </a:solidFill>
                <a:latin typeface="Calibri"/>
                <a:ea typeface="Calibri"/>
                <a:cs typeface="Calibri"/>
                <a:sym typeface="Calibri"/>
              </a:rPr>
              <a:t>: into </a:t>
            </a:r>
            <a:r>
              <a:rPr b="1" lang="zh-HK" sz="2000">
                <a:solidFill>
                  <a:srgbClr val="0C0C0C"/>
                </a:solidFill>
                <a:latin typeface="Calibri"/>
                <a:ea typeface="Calibri"/>
                <a:cs typeface="Calibri"/>
                <a:sym typeface="Calibri"/>
              </a:rPr>
              <a:t>probabilities </a:t>
            </a:r>
            <a:r>
              <a:rPr lang="zh-HK" sz="2000">
                <a:solidFill>
                  <a:srgbClr val="0C0C0C"/>
                </a:solidFill>
                <a:latin typeface="Calibri"/>
                <a:ea typeface="Calibri"/>
                <a:cs typeface="Calibri"/>
                <a:sym typeface="Calibri"/>
              </a:rPr>
              <a:t>ranging from </a:t>
            </a:r>
            <a:r>
              <a:rPr b="1" lang="zh-HK" sz="2000">
                <a:solidFill>
                  <a:srgbClr val="0C0C0C"/>
                </a:solidFill>
                <a:latin typeface="Calibri"/>
                <a:ea typeface="Calibri"/>
                <a:cs typeface="Calibri"/>
                <a:sym typeface="Calibri"/>
              </a:rPr>
              <a:t>0 to 1</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Positive, neutral, negative sentiment scores </a:t>
            </a:r>
            <a:r>
              <a:rPr lang="zh-HK" sz="2000">
                <a:solidFill>
                  <a:srgbClr val="0C0C0C"/>
                </a:solidFill>
                <a:latin typeface="Calibri"/>
                <a:ea typeface="Calibri"/>
                <a:cs typeface="Calibri"/>
                <a:sym typeface="Calibri"/>
              </a:rPr>
              <a:t>(sum up to 1):</a:t>
            </a:r>
            <a:br>
              <a:rPr lang="zh-HK" sz="2000">
                <a:solidFill>
                  <a:srgbClr val="0C0C0C"/>
                </a:solidFill>
                <a:latin typeface="Calibri"/>
                <a:ea typeface="Calibri"/>
                <a:cs typeface="Calibri"/>
                <a:sym typeface="Calibri"/>
              </a:rPr>
            </a:br>
            <a:r>
              <a:rPr lang="zh-HK" sz="2000">
                <a:solidFill>
                  <a:srgbClr val="0C0C0C"/>
                </a:solidFill>
                <a:latin typeface="Calibri"/>
                <a:ea typeface="Calibri"/>
                <a:cs typeface="Calibri"/>
                <a:sym typeface="Calibri"/>
              </a:rPr>
              <a:t>the model’s confidence level that the input text belongs to a particular sentiment class</a:t>
            </a:r>
            <a:endParaRPr sz="2000">
              <a:solidFill>
                <a:srgbClr val="0C0C0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0a7bc9c348_0_135"/>
          <p:cNvSpPr txBox="1"/>
          <p:nvPr>
            <p:ph type="title"/>
          </p:nvPr>
        </p:nvSpPr>
        <p:spPr>
          <a:xfrm>
            <a:off x="1955502" y="1233264"/>
            <a:ext cx="8998200" cy="113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51" name="Google Shape;451;g30a7bc9c348_0_135"/>
          <p:cNvPicPr preferRelativeResize="0"/>
          <p:nvPr/>
        </p:nvPicPr>
        <p:blipFill>
          <a:blip r:embed="rId3">
            <a:alphaModFix/>
          </a:blip>
          <a:stretch>
            <a:fillRect/>
          </a:stretch>
        </p:blipFill>
        <p:spPr>
          <a:xfrm>
            <a:off x="1238250" y="1131371"/>
            <a:ext cx="10171936" cy="2562954"/>
          </a:xfrm>
          <a:prstGeom prst="rect">
            <a:avLst/>
          </a:prstGeom>
          <a:noFill/>
          <a:ln>
            <a:noFill/>
          </a:ln>
        </p:spPr>
      </p:pic>
      <p:pic>
        <p:nvPicPr>
          <p:cNvPr id="452" name="Google Shape;452;g30a7bc9c348_0_135"/>
          <p:cNvPicPr preferRelativeResize="0"/>
          <p:nvPr/>
        </p:nvPicPr>
        <p:blipFill>
          <a:blip r:embed="rId4">
            <a:alphaModFix/>
          </a:blip>
          <a:stretch>
            <a:fillRect/>
          </a:stretch>
        </p:blipFill>
        <p:spPr>
          <a:xfrm>
            <a:off x="1403583" y="3830297"/>
            <a:ext cx="9392967" cy="2893757"/>
          </a:xfrm>
          <a:prstGeom prst="rect">
            <a:avLst/>
          </a:prstGeom>
          <a:noFill/>
          <a:ln>
            <a:noFill/>
          </a:ln>
        </p:spPr>
      </p:pic>
      <p:sp>
        <p:nvSpPr>
          <p:cNvPr id="453" name="Google Shape;453;g30a7bc9c348_0_135"/>
          <p:cNvSpPr/>
          <p:nvPr/>
        </p:nvSpPr>
        <p:spPr>
          <a:xfrm>
            <a:off x="5591266"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g30a7bc9c348_0_135"/>
          <p:cNvSpPr/>
          <p:nvPr/>
        </p:nvSpPr>
        <p:spPr>
          <a:xfrm>
            <a:off x="9959983"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 name="Google Shape;455;g30a7bc9c348_0_135"/>
          <p:cNvSpPr/>
          <p:nvPr/>
        </p:nvSpPr>
        <p:spPr>
          <a:xfrm>
            <a:off x="6096624" y="3855042"/>
            <a:ext cx="1587300" cy="289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6" name="Google Shape;456;g30a7bc9c348_0_135"/>
          <p:cNvSpPr txBox="1"/>
          <p:nvPr/>
        </p:nvSpPr>
        <p:spPr>
          <a:xfrm>
            <a:off x="1251175" y="45950"/>
            <a:ext cx="1024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To our surprise, both approaches do not perform well on the preprocessed text, </a:t>
            </a:r>
            <a:endParaRPr sz="2000">
              <a:latin typeface="Calibri"/>
              <a:ea typeface="Calibri"/>
              <a:cs typeface="Calibri"/>
              <a:sym typeface="Calibri"/>
            </a:endParaRPr>
          </a:p>
          <a:p>
            <a:pPr indent="0" lvl="0" marL="0" rtl="0" algn="l">
              <a:spcBef>
                <a:spcPts val="0"/>
              </a:spcBef>
              <a:spcAft>
                <a:spcPts val="0"/>
              </a:spcAft>
              <a:buNone/>
            </a:pPr>
            <a:r>
              <a:rPr lang="zh-HK" sz="2000">
                <a:latin typeface="Calibri"/>
                <a:ea typeface="Calibri"/>
                <a:cs typeface="Calibri"/>
                <a:sym typeface="Calibri"/>
              </a:rPr>
              <a:t>especially in scoring sentiment on reviews with low ratings.</a:t>
            </a:r>
            <a:endParaRPr sz="20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0a7bc9c348_0_98"/>
          <p:cNvSpPr txBox="1"/>
          <p:nvPr>
            <p:ph type="title"/>
          </p:nvPr>
        </p:nvSpPr>
        <p:spPr>
          <a:xfrm>
            <a:off x="482761" y="674372"/>
            <a:ext cx="117798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600" u="none" cap="none" strike="noStrike">
                <a:solidFill>
                  <a:srgbClr val="0C0C0C"/>
                </a:solidFill>
                <a:latin typeface="Calibri"/>
                <a:ea typeface="Calibri"/>
                <a:cs typeface="Calibri"/>
                <a:sym typeface="Calibri"/>
              </a:rPr>
              <a:t>Sentiment Analysis using VADER</a:t>
            </a:r>
            <a:endParaRPr/>
          </a:p>
        </p:txBody>
      </p:sp>
      <p:pic>
        <p:nvPicPr>
          <p:cNvPr id="462" name="Google Shape;462;g30a7bc9c348_0_98"/>
          <p:cNvPicPr preferRelativeResize="0"/>
          <p:nvPr/>
        </p:nvPicPr>
        <p:blipFill rotWithShape="1">
          <a:blip r:embed="rId3">
            <a:alphaModFix/>
          </a:blip>
          <a:srcRect b="0" l="0" r="0" t="0"/>
          <a:stretch/>
        </p:blipFill>
        <p:spPr>
          <a:xfrm>
            <a:off x="190983" y="2142698"/>
            <a:ext cx="5641321" cy="4414316"/>
          </a:xfrm>
          <a:prstGeom prst="rect">
            <a:avLst/>
          </a:prstGeom>
          <a:noFill/>
          <a:ln>
            <a:noFill/>
          </a:ln>
        </p:spPr>
      </p:pic>
      <p:pic>
        <p:nvPicPr>
          <p:cNvPr id="463" name="Google Shape;463;g30a7bc9c348_0_98"/>
          <p:cNvPicPr preferRelativeResize="0"/>
          <p:nvPr/>
        </p:nvPicPr>
        <p:blipFill rotWithShape="1">
          <a:blip r:embed="rId4">
            <a:alphaModFix/>
          </a:blip>
          <a:srcRect b="0" l="0" r="0" t="0"/>
          <a:stretch/>
        </p:blipFill>
        <p:spPr>
          <a:xfrm>
            <a:off x="6204613" y="2142699"/>
            <a:ext cx="5661051" cy="44143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0a7bc9c348_0_149"/>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000"/>
              <a:buFont typeface="Arial"/>
              <a:buNone/>
            </a:pPr>
            <a:r>
              <a:rPr b="1" lang="zh-HK" sz="5600">
                <a:solidFill>
                  <a:srgbClr val="0C0C0C"/>
                </a:solidFill>
              </a:rPr>
              <a:t>Sentiment Analysis using VADER</a:t>
            </a:r>
            <a:endParaRPr/>
          </a:p>
        </p:txBody>
      </p:sp>
      <p:sp>
        <p:nvSpPr>
          <p:cNvPr id="469" name="Google Shape;469;g30a7bc9c348_0_149"/>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0" name="Google Shape;470;g30a7bc9c348_0_149"/>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1" name="Google Shape;471;g30a7bc9c348_0_149"/>
          <p:cNvSpPr txBox="1"/>
          <p:nvPr/>
        </p:nvSpPr>
        <p:spPr>
          <a:xfrm>
            <a:off x="76200" y="2687100"/>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72" name="Google Shape;472;g30a7bc9c348_0_149"/>
          <p:cNvGrpSpPr/>
          <p:nvPr/>
        </p:nvGrpSpPr>
        <p:grpSpPr>
          <a:xfrm>
            <a:off x="76200" y="2165575"/>
            <a:ext cx="16113929" cy="622047"/>
            <a:chOff x="0" y="2546575"/>
            <a:chExt cx="16113929" cy="622047"/>
          </a:xfrm>
        </p:grpSpPr>
        <p:pic>
          <p:nvPicPr>
            <p:cNvPr id="473" name="Google Shape;473;g30a7bc9c348_0_149"/>
            <p:cNvPicPr preferRelativeResize="0"/>
            <p:nvPr/>
          </p:nvPicPr>
          <p:blipFill>
            <a:blip r:embed="rId3">
              <a:alphaModFix/>
            </a:blip>
            <a:stretch>
              <a:fillRect/>
            </a:stretch>
          </p:blipFill>
          <p:spPr>
            <a:xfrm>
              <a:off x="0" y="2546575"/>
              <a:ext cx="16113929" cy="566332"/>
            </a:xfrm>
            <a:prstGeom prst="rect">
              <a:avLst/>
            </a:prstGeom>
            <a:noFill/>
            <a:ln>
              <a:noFill/>
            </a:ln>
          </p:spPr>
        </p:pic>
        <p:sp>
          <p:nvSpPr>
            <p:cNvPr id="474" name="Google Shape;474;g30a7bc9c348_0_149"/>
            <p:cNvSpPr/>
            <p:nvPr/>
          </p:nvSpPr>
          <p:spPr>
            <a:xfrm>
              <a:off x="5236034" y="2644007"/>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g30a7bc9c348_0_149"/>
            <p:cNvSpPr/>
            <p:nvPr/>
          </p:nvSpPr>
          <p:spPr>
            <a:xfrm>
              <a:off x="3956626" y="2884222"/>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 name="Google Shape;476;g30a7bc9c348_0_149"/>
            <p:cNvSpPr/>
            <p:nvPr/>
          </p:nvSpPr>
          <p:spPr>
            <a:xfrm>
              <a:off x="9633338" y="2644007"/>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7" name="Google Shape;477;g30a7bc9c348_0_149"/>
            <p:cNvSpPr/>
            <p:nvPr/>
          </p:nvSpPr>
          <p:spPr>
            <a:xfrm>
              <a:off x="6476646" y="2884222"/>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78" name="Google Shape;478;g30a7bc9c348_0_149"/>
            <p:cNvCxnSpPr/>
            <p:nvPr/>
          </p:nvCxnSpPr>
          <p:spPr>
            <a:xfrm flipH="1" rot="10800000">
              <a:off x="0" y="2713825"/>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79" name="Google Shape;479;g30a7bc9c348_0_149"/>
          <p:cNvGrpSpPr/>
          <p:nvPr/>
        </p:nvGrpSpPr>
        <p:grpSpPr>
          <a:xfrm>
            <a:off x="103300" y="3290287"/>
            <a:ext cx="19700059" cy="369620"/>
            <a:chOff x="27100" y="3671287"/>
            <a:chExt cx="19700059" cy="369620"/>
          </a:xfrm>
        </p:grpSpPr>
        <p:pic>
          <p:nvPicPr>
            <p:cNvPr id="480" name="Google Shape;480;g30a7bc9c348_0_149"/>
            <p:cNvPicPr preferRelativeResize="0"/>
            <p:nvPr/>
          </p:nvPicPr>
          <p:blipFill>
            <a:blip r:embed="rId4">
              <a:alphaModFix/>
            </a:blip>
            <a:stretch>
              <a:fillRect/>
            </a:stretch>
          </p:blipFill>
          <p:spPr>
            <a:xfrm>
              <a:off x="27100" y="3671287"/>
              <a:ext cx="19700059" cy="369620"/>
            </a:xfrm>
            <a:prstGeom prst="rect">
              <a:avLst/>
            </a:prstGeom>
            <a:noFill/>
            <a:ln>
              <a:noFill/>
            </a:ln>
          </p:spPr>
        </p:pic>
        <p:cxnSp>
          <p:nvCxnSpPr>
            <p:cNvPr id="481" name="Google Shape;481;g30a7bc9c348_0_149"/>
            <p:cNvCxnSpPr/>
            <p:nvPr/>
          </p:nvCxnSpPr>
          <p:spPr>
            <a:xfrm flipH="1" rot="10800000">
              <a:off x="74100" y="3853388"/>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82" name="Google Shape;482;g30a7bc9c348_0_149"/>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83" name="Google Shape;483;g30a7bc9c348_0_149"/>
          <p:cNvGrpSpPr/>
          <p:nvPr/>
        </p:nvGrpSpPr>
        <p:grpSpPr>
          <a:xfrm>
            <a:off x="103300" y="4908950"/>
            <a:ext cx="12065338" cy="586725"/>
            <a:chOff x="27100" y="4985150"/>
            <a:chExt cx="12065338" cy="586725"/>
          </a:xfrm>
        </p:grpSpPr>
        <p:pic>
          <p:nvPicPr>
            <p:cNvPr id="484" name="Google Shape;484;g30a7bc9c348_0_149"/>
            <p:cNvPicPr preferRelativeResize="0"/>
            <p:nvPr/>
          </p:nvPicPr>
          <p:blipFill>
            <a:blip r:embed="rId5">
              <a:alphaModFix/>
            </a:blip>
            <a:stretch>
              <a:fillRect/>
            </a:stretch>
          </p:blipFill>
          <p:spPr>
            <a:xfrm>
              <a:off x="27100" y="4985150"/>
              <a:ext cx="11929850" cy="566325"/>
            </a:xfrm>
            <a:prstGeom prst="rect">
              <a:avLst/>
            </a:prstGeom>
            <a:noFill/>
            <a:ln>
              <a:noFill/>
            </a:ln>
          </p:spPr>
        </p:pic>
        <p:sp>
          <p:nvSpPr>
            <p:cNvPr id="485" name="Google Shape;485;g30a7bc9c348_0_149"/>
            <p:cNvSpPr/>
            <p:nvPr/>
          </p:nvSpPr>
          <p:spPr>
            <a:xfrm>
              <a:off x="10779638" y="5126119"/>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g30a7bc9c348_0_149"/>
            <p:cNvSpPr/>
            <p:nvPr/>
          </p:nvSpPr>
          <p:spPr>
            <a:xfrm>
              <a:off x="7400550" y="5343275"/>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87" name="Google Shape;487;g30a7bc9c348_0_149"/>
            <p:cNvCxnSpPr/>
            <p:nvPr/>
          </p:nvCxnSpPr>
          <p:spPr>
            <a:xfrm flipH="1" rot="10800000">
              <a:off x="74100" y="5165600"/>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88" name="Google Shape;488;g30a7bc9c348_0_149"/>
          <p:cNvGrpSpPr/>
          <p:nvPr/>
        </p:nvGrpSpPr>
        <p:grpSpPr>
          <a:xfrm>
            <a:off x="148200" y="5951325"/>
            <a:ext cx="8859465" cy="462025"/>
            <a:chOff x="72000" y="6027525"/>
            <a:chExt cx="8859465" cy="462025"/>
          </a:xfrm>
        </p:grpSpPr>
        <p:pic>
          <p:nvPicPr>
            <p:cNvPr id="489" name="Google Shape;489;g30a7bc9c348_0_149"/>
            <p:cNvPicPr preferRelativeResize="0"/>
            <p:nvPr/>
          </p:nvPicPr>
          <p:blipFill>
            <a:blip r:embed="rId6">
              <a:alphaModFix/>
            </a:blip>
            <a:stretch>
              <a:fillRect/>
            </a:stretch>
          </p:blipFill>
          <p:spPr>
            <a:xfrm>
              <a:off x="74100" y="6027525"/>
              <a:ext cx="8857365" cy="462025"/>
            </a:xfrm>
            <a:prstGeom prst="rect">
              <a:avLst/>
            </a:prstGeom>
            <a:noFill/>
            <a:ln>
              <a:noFill/>
            </a:ln>
          </p:spPr>
        </p:pic>
        <p:cxnSp>
          <p:nvCxnSpPr>
            <p:cNvPr id="490" name="Google Shape;490;g30a7bc9c348_0_149"/>
            <p:cNvCxnSpPr/>
            <p:nvPr/>
          </p:nvCxnSpPr>
          <p:spPr>
            <a:xfrm flipH="1" rot="10800000">
              <a:off x="72000" y="6228963"/>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91" name="Google Shape;491;g30a7bc9c348_0_149"/>
          <p:cNvSpPr txBox="1"/>
          <p:nvPr/>
        </p:nvSpPr>
        <p:spPr>
          <a:xfrm>
            <a:off x="3810000"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EE0000"/>
                </a:solidFill>
                <a:latin typeface="Calibri"/>
                <a:ea typeface="Calibri"/>
                <a:cs typeface="Calibri"/>
                <a:sym typeface="Calibri"/>
              </a:rPr>
              <a:t>Unwanted correction of spelling</a:t>
            </a:r>
            <a:endParaRPr sz="1800">
              <a:solidFill>
                <a:srgbClr val="EE0000"/>
              </a:solidFill>
              <a:latin typeface="Calibri"/>
              <a:ea typeface="Calibri"/>
              <a:cs typeface="Calibri"/>
              <a:sym typeface="Calibri"/>
            </a:endParaRPr>
          </a:p>
        </p:txBody>
      </p:sp>
      <p:sp>
        <p:nvSpPr>
          <p:cNvPr id="492" name="Google Shape;492;g30a7bc9c348_0_149"/>
          <p:cNvSpPr txBox="1"/>
          <p:nvPr/>
        </p:nvSpPr>
        <p:spPr>
          <a:xfrm>
            <a:off x="7723875"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0000FF"/>
                </a:solidFill>
                <a:latin typeface="Calibri"/>
                <a:ea typeface="Calibri"/>
                <a:cs typeface="Calibri"/>
                <a:sym typeface="Calibri"/>
              </a:rPr>
              <a:t>Unexpected removal of negation words</a:t>
            </a:r>
            <a:endParaRPr sz="1800">
              <a:solidFill>
                <a:srgbClr val="0000FF"/>
              </a:solidFill>
              <a:latin typeface="Calibri"/>
              <a:ea typeface="Calibri"/>
              <a:cs typeface="Calibri"/>
              <a:sym typeface="Calibri"/>
            </a:endParaRPr>
          </a:p>
        </p:txBody>
      </p:sp>
      <p:sp>
        <p:nvSpPr>
          <p:cNvPr id="493" name="Google Shape;493;g30a7bc9c348_0_149"/>
          <p:cNvSpPr txBox="1"/>
          <p:nvPr/>
        </p:nvSpPr>
        <p:spPr>
          <a:xfrm>
            <a:off x="2119850" y="306727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38761D"/>
                </a:solidFill>
                <a:latin typeface="Calibri"/>
                <a:ea typeface="Calibri"/>
                <a:cs typeface="Calibri"/>
                <a:sym typeface="Calibri"/>
              </a:rPr>
              <a:t>lower vader_pos: improvement</a:t>
            </a:r>
            <a:endParaRPr sz="1800">
              <a:solidFill>
                <a:srgbClr val="38761D"/>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53340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Sentiment Analysis using RoBERTa</a:t>
            </a:r>
            <a:br>
              <a:rPr b="1" i="0" lang="zh-HK" sz="4400" u="none" cap="none" strike="noStrike">
                <a:solidFill>
                  <a:srgbClr val="184037"/>
                </a:solidFill>
                <a:latin typeface="Calibri"/>
                <a:ea typeface="Calibri"/>
                <a:cs typeface="Calibri"/>
                <a:sym typeface="Calibri"/>
              </a:rPr>
            </a:br>
            <a:endParaRPr/>
          </a:p>
        </p:txBody>
      </p:sp>
      <p:sp>
        <p:nvSpPr>
          <p:cNvPr id="499" name="Google Shape;499;p48"/>
          <p:cNvSpPr txBox="1"/>
          <p:nvPr/>
        </p:nvSpPr>
        <p:spPr>
          <a:xfrm>
            <a:off x="193010" y="2163649"/>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sp>
        <p:nvSpPr>
          <p:cNvPr id="500" name="Google Shape;500;p48"/>
          <p:cNvSpPr txBox="1"/>
          <p:nvPr/>
        </p:nvSpPr>
        <p:spPr>
          <a:xfrm>
            <a:off x="193010" y="4961177"/>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Without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pic>
        <p:nvPicPr>
          <p:cNvPr id="501" name="Google Shape;501;p48"/>
          <p:cNvPicPr preferRelativeResize="0"/>
          <p:nvPr/>
        </p:nvPicPr>
        <p:blipFill rotWithShape="1">
          <a:blip r:embed="rId3">
            <a:alphaModFix/>
          </a:blip>
          <a:srcRect b="0" l="0" r="0" t="0"/>
          <a:stretch/>
        </p:blipFill>
        <p:spPr>
          <a:xfrm>
            <a:off x="3057097" y="1297196"/>
            <a:ext cx="8479809" cy="2743594"/>
          </a:xfrm>
          <a:prstGeom prst="rect">
            <a:avLst/>
          </a:prstGeom>
          <a:noFill/>
          <a:ln>
            <a:noFill/>
          </a:ln>
        </p:spPr>
      </p:pic>
      <p:pic>
        <p:nvPicPr>
          <p:cNvPr id="502" name="Google Shape;502;p48"/>
          <p:cNvPicPr preferRelativeResize="0"/>
          <p:nvPr/>
        </p:nvPicPr>
        <p:blipFill rotWithShape="1">
          <a:blip r:embed="rId4">
            <a:alphaModFix/>
          </a:blip>
          <a:srcRect b="0" l="0" r="0" t="0"/>
          <a:stretch/>
        </p:blipFill>
        <p:spPr>
          <a:xfrm>
            <a:off x="3087803" y="4130500"/>
            <a:ext cx="8414983" cy="2706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0a7bc9c348_0_190"/>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zh-HK" sz="5600">
                <a:solidFill>
                  <a:srgbClr val="0C0C0C"/>
                </a:solidFill>
              </a:rPr>
              <a:t>Sentiment Analysis using </a:t>
            </a:r>
            <a:r>
              <a:rPr b="1" lang="zh-HK" sz="5600">
                <a:solidFill>
                  <a:srgbClr val="0C0C0C"/>
                </a:solidFill>
              </a:rPr>
              <a:t>RoBERTa</a:t>
            </a:r>
            <a:endParaRPr/>
          </a:p>
        </p:txBody>
      </p:sp>
      <p:sp>
        <p:nvSpPr>
          <p:cNvPr id="508" name="Google Shape;508;g30a7bc9c348_0_190"/>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09" name="Google Shape;509;g30a7bc9c348_0_190"/>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10" name="Google Shape;510;g30a7bc9c348_0_190"/>
          <p:cNvSpPr txBox="1"/>
          <p:nvPr/>
        </p:nvSpPr>
        <p:spPr>
          <a:xfrm>
            <a:off x="74100" y="3535725"/>
            <a:ext cx="893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 same text with similar score</a:t>
            </a:r>
            <a:endParaRPr/>
          </a:p>
        </p:txBody>
      </p:sp>
      <p:sp>
        <p:nvSpPr>
          <p:cNvPr id="511" name="Google Shape;511;g30a7bc9c348_0_190"/>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sp>
        <p:nvSpPr>
          <p:cNvPr id="512" name="Google Shape;512;g30a7bc9c348_0_190"/>
          <p:cNvSpPr txBox="1"/>
          <p:nvPr/>
        </p:nvSpPr>
        <p:spPr>
          <a:xfrm>
            <a:off x="103300" y="1993725"/>
            <a:ext cx="120654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roberta_pos: 0.8160131573677063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Original Text: Now I finally understand the hype! After 3 months of using it I can see baby hair growing out! Noticed a little bit of difference in hair loss but I keep my hopes up after some time! The scent is subtle and doesn’t bother me. My scalp is less itchy. The size is really good and goes for a while if you’re oiling two times to 3 times a week. Looking forward to seeing more improvements in my hair for the next 3 months! </a:t>
            </a:r>
            <a:r>
              <a:rPr lang="zh-HK" sz="1050">
                <a:solidFill>
                  <a:srgbClr val="EE0000"/>
                </a:solidFill>
                <a:latin typeface="Courier New"/>
                <a:ea typeface="Courier New"/>
                <a:cs typeface="Courier New"/>
                <a:sym typeface="Courier New"/>
              </a:rPr>
              <a:t>Edit; my hair went crazy! I realized it is so heavy for my hair. Became so greasy on the scalp yet so frizzy too! Hair loss increased so I stopped using it.</a:t>
            </a:r>
            <a:endParaRPr sz="1050">
              <a:solidFill>
                <a:srgbClr val="EE0000"/>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Preprocessed Text: finally understand hope! 3 month using see baby hair growing out! noticed little bit difference hair loss keep hope time! scent subtle doesn’t bother scalp le itchy size really good go you’re boiling two time 3 time week looking forward seeing improvement hair next 3 months! edit hair went crazy! realized heavy hair became greasy scalp yet friday too! hair loss increased stopped using</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
        <p:nvSpPr>
          <p:cNvPr id="513" name="Google Shape;513;g30a7bc9c348_0_190"/>
          <p:cNvSpPr txBox="1"/>
          <p:nvPr/>
        </p:nvSpPr>
        <p:spPr>
          <a:xfrm>
            <a:off x="3701625" y="1652000"/>
            <a:ext cx="5297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EE0000"/>
                </a:solidFill>
                <a:highlight>
                  <a:srgbClr val="FFFFFF"/>
                </a:highlight>
                <a:latin typeface="Calibri"/>
                <a:ea typeface="Calibri"/>
                <a:cs typeface="Calibri"/>
                <a:sym typeface="Calibri"/>
              </a:rPr>
              <a:t>Majority of the text carries </a:t>
            </a:r>
            <a:r>
              <a:rPr lang="zh-HK" sz="1550">
                <a:solidFill>
                  <a:srgbClr val="EE0000"/>
                </a:solidFill>
                <a:highlight>
                  <a:srgbClr val="FFFFFF"/>
                </a:highlight>
                <a:latin typeface="Calibri"/>
                <a:ea typeface="Calibri"/>
                <a:cs typeface="Calibri"/>
                <a:sym typeface="Calibri"/>
              </a:rPr>
              <a:t>positive sentiment;</a:t>
            </a:r>
            <a:br>
              <a:rPr lang="zh-HK" sz="1550">
                <a:solidFill>
                  <a:srgbClr val="EE0000"/>
                </a:solidFill>
                <a:highlight>
                  <a:srgbClr val="FFFFFF"/>
                </a:highlight>
                <a:latin typeface="Calibri"/>
                <a:ea typeface="Calibri"/>
                <a:cs typeface="Calibri"/>
                <a:sym typeface="Calibri"/>
              </a:rPr>
            </a:br>
            <a:r>
              <a:rPr lang="zh-HK" sz="1550">
                <a:solidFill>
                  <a:srgbClr val="EE0000"/>
                </a:solidFill>
                <a:highlight>
                  <a:srgbClr val="FFFFFF"/>
                </a:highlight>
                <a:latin typeface="Calibri"/>
                <a:ea typeface="Calibri"/>
                <a:cs typeface="Calibri"/>
                <a:sym typeface="Calibri"/>
              </a:rPr>
              <a:t>m</a:t>
            </a:r>
            <a:r>
              <a:rPr lang="zh-HK" sz="1550">
                <a:solidFill>
                  <a:srgbClr val="EE0000"/>
                </a:solidFill>
                <a:highlight>
                  <a:srgbClr val="FFFFFF"/>
                </a:highlight>
                <a:latin typeface="Calibri"/>
                <a:ea typeface="Calibri"/>
                <a:cs typeface="Calibri"/>
                <a:sym typeface="Calibri"/>
              </a:rPr>
              <a:t>ay not be sensitvie the negative sentiment in small proportion</a:t>
            </a:r>
            <a:endParaRPr sz="2300">
              <a:solidFill>
                <a:srgbClr val="EE0000"/>
              </a:solidFill>
              <a:latin typeface="Calibri"/>
              <a:ea typeface="Calibri"/>
              <a:cs typeface="Calibri"/>
              <a:sym typeface="Calibri"/>
            </a:endParaRPr>
          </a:p>
        </p:txBody>
      </p:sp>
      <p:pic>
        <p:nvPicPr>
          <p:cNvPr id="514" name="Google Shape;514;g30a7bc9c348_0_190"/>
          <p:cNvPicPr preferRelativeResize="0"/>
          <p:nvPr/>
        </p:nvPicPr>
        <p:blipFill>
          <a:blip r:embed="rId3">
            <a:alphaModFix/>
          </a:blip>
          <a:stretch>
            <a:fillRect/>
          </a:stretch>
        </p:blipFill>
        <p:spPr>
          <a:xfrm>
            <a:off x="178500" y="4966750"/>
            <a:ext cx="8163475" cy="667025"/>
          </a:xfrm>
          <a:prstGeom prst="rect">
            <a:avLst/>
          </a:prstGeom>
          <a:noFill/>
          <a:ln>
            <a:noFill/>
          </a:ln>
        </p:spPr>
      </p:pic>
      <p:sp>
        <p:nvSpPr>
          <p:cNvPr id="515" name="Google Shape;515;g30a7bc9c348_0_190"/>
          <p:cNvSpPr txBox="1"/>
          <p:nvPr/>
        </p:nvSpPr>
        <p:spPr>
          <a:xfrm>
            <a:off x="5689100" y="4813475"/>
            <a:ext cx="5106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seen from its small negative sentiment score</a:t>
            </a:r>
            <a:endParaRPr sz="2300">
              <a:solidFill>
                <a:srgbClr val="38761D"/>
              </a:solidFill>
              <a:latin typeface="Calibri"/>
              <a:ea typeface="Calibri"/>
              <a:cs typeface="Calibri"/>
              <a:sym typeface="Calibri"/>
            </a:endParaRPr>
          </a:p>
        </p:txBody>
      </p:sp>
      <p:sp>
        <p:nvSpPr>
          <p:cNvPr id="516" name="Google Shape;516;g30a7bc9c348_0_190"/>
          <p:cNvSpPr txBox="1"/>
          <p:nvPr/>
        </p:nvSpPr>
        <p:spPr>
          <a:xfrm>
            <a:off x="178500" y="5948800"/>
            <a:ext cx="1206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roberta_neg: 0.8923622965812683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Text: Ohhh I red so many unbelievable reviews but unfortunately it didn’t work for me… First of all the hair gets so greasy and you can only use it if you are home… maybe I was doing something wrong but definitely not for me … the scent is very specific the rest was ok, the package arrived well and the size is good… I guess it’s just not for me</a:t>
            </a:r>
            <a:endParaRPr>
              <a:latin typeface="Calibri"/>
              <a:ea typeface="Calibri"/>
              <a:cs typeface="Calibri"/>
              <a:sym typeface="Calibri"/>
            </a:endParaRPr>
          </a:p>
        </p:txBody>
      </p:sp>
      <p:sp>
        <p:nvSpPr>
          <p:cNvPr id="517" name="Google Shape;517;g30a7bc9c348_0_190"/>
          <p:cNvSpPr txBox="1"/>
          <p:nvPr/>
        </p:nvSpPr>
        <p:spPr>
          <a:xfrm>
            <a:off x="5775725" y="5720950"/>
            <a:ext cx="54801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the review contains mostly negative wordings</a:t>
            </a:r>
            <a:endParaRPr sz="2300">
              <a:solidFill>
                <a:srgbClr val="38761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p:nvPr/>
        </p:nvSpPr>
        <p:spPr>
          <a:xfrm>
            <a:off x="1126369"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27"/>
          <p:cNvSpPr txBox="1"/>
          <p:nvPr/>
        </p:nvSpPr>
        <p:spPr>
          <a:xfrm>
            <a:off x="713331" y="1792130"/>
            <a:ext cx="3199976"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01</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(Product information)</a:t>
            </a:r>
            <a:r>
              <a:rPr b="1" i="0" lang="zh-HK" sz="32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31" name="Google Shape;131;p27"/>
          <p:cNvSpPr txBox="1"/>
          <p:nvPr>
            <p:ph type="ctrTitle"/>
          </p:nvPr>
        </p:nvSpPr>
        <p:spPr>
          <a:xfrm>
            <a:off x="481518" y="546058"/>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Project Flow</a:t>
            </a:r>
            <a:endParaRPr sz="5000">
              <a:latin typeface="Calibri"/>
              <a:ea typeface="Calibri"/>
              <a:cs typeface="Calibri"/>
              <a:sym typeface="Calibri"/>
            </a:endParaRPr>
          </a:p>
        </p:txBody>
      </p:sp>
      <p:sp>
        <p:nvSpPr>
          <p:cNvPr id="132" name="Google Shape;132;p27"/>
          <p:cNvSpPr/>
          <p:nvPr/>
        </p:nvSpPr>
        <p:spPr>
          <a:xfrm>
            <a:off x="4426110" y="1610434"/>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7"/>
          <p:cNvSpPr txBox="1"/>
          <p:nvPr/>
        </p:nvSpPr>
        <p:spPr>
          <a:xfrm>
            <a:off x="4163156" y="1738895"/>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02</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Data Preprocessing</a:t>
            </a:r>
            <a:endParaRPr/>
          </a:p>
        </p:txBody>
      </p:sp>
      <p:sp>
        <p:nvSpPr>
          <p:cNvPr id="134" name="Google Shape;134;p27"/>
          <p:cNvSpPr/>
          <p:nvPr/>
        </p:nvSpPr>
        <p:spPr>
          <a:xfrm>
            <a:off x="7821388"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27"/>
          <p:cNvSpPr txBox="1"/>
          <p:nvPr/>
        </p:nvSpPr>
        <p:spPr>
          <a:xfrm>
            <a:off x="7666569" y="1758174"/>
            <a:ext cx="2601600" cy="1325100"/>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03</a:t>
            </a:r>
            <a:endParaRPr/>
          </a:p>
          <a:p>
            <a:pPr indent="-171450" lvl="0" marL="171450" marR="0" rtl="0" algn="ctr">
              <a:lnSpc>
                <a:spcPct val="90000"/>
              </a:lnSpc>
              <a:spcBef>
                <a:spcPts val="0"/>
              </a:spcBef>
              <a:spcAft>
                <a:spcPts val="0"/>
              </a:spcAft>
              <a:buClr>
                <a:schemeClr val="dk1"/>
              </a:buClr>
              <a:buSzPts val="2500"/>
              <a:buFont typeface="Arial"/>
              <a:buNone/>
            </a:pPr>
            <a:r>
              <a:rPr b="1" lang="zh-HK" sz="3200">
                <a:solidFill>
                  <a:schemeClr val="lt1"/>
                </a:solidFill>
                <a:latin typeface="Calibri"/>
                <a:ea typeface="Calibri"/>
                <a:cs typeface="Calibri"/>
                <a:sym typeface="Calibri"/>
              </a:rPr>
              <a:t>Data</a:t>
            </a:r>
            <a:endParaRPr b="1" sz="3200">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Visualisation </a:t>
            </a:r>
            <a:endParaRPr b="0" i="0" sz="3200" u="none" cap="none" strike="noStrike">
              <a:solidFill>
                <a:schemeClr val="lt1"/>
              </a:solidFill>
              <a:latin typeface="Calibri"/>
              <a:ea typeface="Calibri"/>
              <a:cs typeface="Calibri"/>
              <a:sym typeface="Calibri"/>
            </a:endParaRPr>
          </a:p>
        </p:txBody>
      </p:sp>
      <p:sp>
        <p:nvSpPr>
          <p:cNvPr id="136" name="Google Shape;136;p27"/>
          <p:cNvSpPr/>
          <p:nvPr/>
        </p:nvSpPr>
        <p:spPr>
          <a:xfrm>
            <a:off x="1176409"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27"/>
          <p:cNvSpPr txBox="1"/>
          <p:nvPr/>
        </p:nvSpPr>
        <p:spPr>
          <a:xfrm>
            <a:off x="986236" y="4029773"/>
            <a:ext cx="2736898"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04</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t/>
            </a:r>
            <a:endParaRPr b="1" i="0" sz="10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(Customer reviews)</a:t>
            </a:r>
            <a:endParaRPr b="0" i="0" sz="2000" u="none" cap="none" strike="noStrike">
              <a:solidFill>
                <a:schemeClr val="lt1"/>
              </a:solidFill>
              <a:latin typeface="Calibri"/>
              <a:ea typeface="Calibri"/>
              <a:cs typeface="Calibri"/>
              <a:sym typeface="Calibri"/>
            </a:endParaRPr>
          </a:p>
        </p:txBody>
      </p:sp>
      <p:sp>
        <p:nvSpPr>
          <p:cNvPr id="138" name="Google Shape;138;p27"/>
          <p:cNvSpPr/>
          <p:nvPr/>
        </p:nvSpPr>
        <p:spPr>
          <a:xfrm>
            <a:off x="4476150" y="3878245"/>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27"/>
          <p:cNvSpPr txBox="1"/>
          <p:nvPr/>
        </p:nvSpPr>
        <p:spPr>
          <a:xfrm>
            <a:off x="4213196" y="4006706"/>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05</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Text Preprocessing</a:t>
            </a:r>
            <a:endParaRPr/>
          </a:p>
        </p:txBody>
      </p:sp>
      <p:sp>
        <p:nvSpPr>
          <p:cNvPr id="140" name="Google Shape;140;p27"/>
          <p:cNvSpPr/>
          <p:nvPr/>
        </p:nvSpPr>
        <p:spPr>
          <a:xfrm>
            <a:off x="7847926"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27"/>
          <p:cNvSpPr txBox="1"/>
          <p:nvPr/>
        </p:nvSpPr>
        <p:spPr>
          <a:xfrm>
            <a:off x="7887704" y="4040825"/>
            <a:ext cx="2273820" cy="1671227"/>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06</a:t>
            </a:r>
            <a:endParaRPr b="1" i="0" sz="25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Sentiment Analysis </a:t>
            </a:r>
            <a:endParaRPr/>
          </a:p>
          <a:p>
            <a:pPr indent="-171450" lvl="0" marL="171450" marR="0" rtl="0" algn="ctr">
              <a:lnSpc>
                <a:spcPct val="90000"/>
              </a:lnSpc>
              <a:spcBef>
                <a:spcPts val="0"/>
              </a:spcBef>
              <a:spcAft>
                <a:spcPts val="0"/>
              </a:spcAft>
              <a:buClr>
                <a:schemeClr val="dk1"/>
              </a:buClr>
              <a:buSzPts val="2500"/>
              <a:buFont typeface="Arial"/>
              <a:buNone/>
            </a:pPr>
            <a:r>
              <a:t/>
            </a:r>
            <a:endParaRPr b="0" i="0" sz="2500" u="none" cap="none" strike="noStrike">
              <a:solidFill>
                <a:srgbClr val="0C0C0C"/>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0a7bc9c348_0_184"/>
          <p:cNvSpPr txBox="1"/>
          <p:nvPr>
            <p:ph type="title"/>
          </p:nvPr>
        </p:nvSpPr>
        <p:spPr>
          <a:xfrm>
            <a:off x="8382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HK" sz="4000"/>
              <a:t>Possible reasons why both approaches perform better without text preprocessing:</a:t>
            </a:r>
            <a:endParaRPr sz="4000"/>
          </a:p>
        </p:txBody>
      </p:sp>
      <p:pic>
        <p:nvPicPr>
          <p:cNvPr id="523" name="Google Shape;523;g30a7bc9c348_0_184"/>
          <p:cNvPicPr preferRelativeResize="0"/>
          <p:nvPr/>
        </p:nvPicPr>
        <p:blipFill>
          <a:blip r:embed="rId3">
            <a:alphaModFix/>
          </a:blip>
          <a:stretch>
            <a:fillRect/>
          </a:stretch>
        </p:blipFill>
        <p:spPr>
          <a:xfrm>
            <a:off x="972825" y="1386037"/>
            <a:ext cx="2043325" cy="5381725"/>
          </a:xfrm>
          <a:prstGeom prst="rect">
            <a:avLst/>
          </a:prstGeom>
          <a:noFill/>
          <a:ln>
            <a:noFill/>
          </a:ln>
        </p:spPr>
      </p:pic>
      <p:sp>
        <p:nvSpPr>
          <p:cNvPr id="524" name="Google Shape;524;g30a7bc9c348_0_184"/>
          <p:cNvSpPr txBox="1"/>
          <p:nvPr>
            <p:ph type="title"/>
          </p:nvPr>
        </p:nvSpPr>
        <p:spPr>
          <a:xfrm>
            <a:off x="3318525" y="1454138"/>
            <a:ext cx="7757100" cy="5245500"/>
          </a:xfrm>
          <a:prstGeom prst="rect">
            <a:avLst/>
          </a:prstGeom>
        </p:spPr>
        <p:txBody>
          <a:bodyPr anchorCtr="0" anchor="ctr" bIns="45700" lIns="91425" spcFirstLastPara="1" rIns="91425" wrap="square" tIns="45700">
            <a:noAutofit/>
          </a:bodyPr>
          <a:lstStyle/>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VADER:</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Relies on Lexical Cues</a:t>
            </a:r>
            <a:r>
              <a:rPr lang="zh-HK" sz="1250">
                <a:solidFill>
                  <a:srgbClr val="060607"/>
                </a:solidFill>
                <a:highlight>
                  <a:srgbClr val="FFFFFF"/>
                </a:highlight>
                <a:latin typeface="Arial"/>
                <a:ea typeface="Arial"/>
                <a:cs typeface="Arial"/>
                <a:sym typeface="Arial"/>
              </a:rPr>
              <a:t>: Direct sentiment indicators like emojis and slang.</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Emoji and Emoticons Interpretation</a:t>
            </a:r>
            <a:r>
              <a:rPr lang="zh-HK" sz="1250">
                <a:solidFill>
                  <a:srgbClr val="060607"/>
                </a:solidFill>
                <a:highlight>
                  <a:srgbClr val="FFFFFF"/>
                </a:highlight>
                <a:latin typeface="Arial"/>
                <a:ea typeface="Arial"/>
                <a:cs typeface="Arial"/>
                <a:sym typeface="Arial"/>
              </a:rPr>
              <a:t>:  capable of understanding emojis and emoticons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Punctuation Sensitivity</a:t>
            </a:r>
            <a:r>
              <a:rPr lang="zh-HK" sz="1250">
                <a:solidFill>
                  <a:srgbClr val="060607"/>
                </a:solidFill>
                <a:highlight>
                  <a:srgbClr val="FFFFFF"/>
                </a:highlight>
                <a:latin typeface="Arial"/>
                <a:ea typeface="Arial"/>
                <a:cs typeface="Arial"/>
                <a:sym typeface="Arial"/>
              </a:rPr>
              <a:t>: Uses punctuation for sentiment intensity</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Capitalization</a:t>
            </a:r>
            <a:r>
              <a:rPr lang="zh-HK" sz="1250">
                <a:solidFill>
                  <a:srgbClr val="060607"/>
                </a:solidFill>
                <a:highlight>
                  <a:srgbClr val="FFFFFF"/>
                </a:highlight>
                <a:latin typeface="Arial"/>
                <a:ea typeface="Arial"/>
                <a:cs typeface="Arial"/>
                <a:sym typeface="Arial"/>
              </a:rPr>
              <a:t>: May use it as a signal for emphasis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RoBERTa:</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Contextual Awareness</a:t>
            </a:r>
            <a:r>
              <a:rPr lang="zh-HK" sz="1250">
                <a:solidFill>
                  <a:srgbClr val="060607"/>
                </a:solidFill>
                <a:highlight>
                  <a:srgbClr val="FFFFFF"/>
                </a:highlight>
                <a:latin typeface="Arial"/>
                <a:ea typeface="Arial"/>
                <a:cs typeface="Arial"/>
                <a:sym typeface="Arial"/>
              </a:rPr>
              <a:t>: Needs original text structure for context.</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Intact Syntactic Cues</a:t>
            </a:r>
            <a:r>
              <a:rPr lang="zh-HK" sz="1250">
                <a:solidFill>
                  <a:srgbClr val="060607"/>
                </a:solidFill>
                <a:highlight>
                  <a:srgbClr val="FFFFFF"/>
                </a:highlight>
                <a:latin typeface="Arial"/>
                <a:ea typeface="Arial"/>
                <a:cs typeface="Arial"/>
                <a:sym typeface="Arial"/>
              </a:rPr>
              <a:t>: Depends on natural syntax for accurate analysis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Lowercasing</a:t>
            </a:r>
            <a:r>
              <a:rPr lang="zh-HK" sz="1250">
                <a:solidFill>
                  <a:srgbClr val="060607"/>
                </a:solidFill>
                <a:highlight>
                  <a:srgbClr val="FFFFFF"/>
                </a:highlight>
                <a:latin typeface="Arial"/>
                <a:ea typeface="Arial"/>
                <a:cs typeface="Arial"/>
                <a:sym typeface="Arial"/>
              </a:rPr>
              <a:t>: May make it harder for the model to identify contextual clues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b="1" lang="zh-HK" sz="1250">
                <a:solidFill>
                  <a:srgbClr val="060607"/>
                </a:solidFill>
                <a:highlight>
                  <a:srgbClr val="FFFFFF"/>
                </a:highlight>
                <a:latin typeface="Arial"/>
                <a:ea typeface="Arial"/>
                <a:cs typeface="Arial"/>
                <a:sym typeface="Arial"/>
              </a:rPr>
              <a:t>Our findings: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lang="zh-HK" sz="1250">
                <a:solidFill>
                  <a:srgbClr val="060607"/>
                </a:solidFill>
                <a:highlight>
                  <a:srgbClr val="FFFFFF"/>
                </a:highlight>
                <a:latin typeface="Arial"/>
                <a:ea typeface="Arial"/>
                <a:cs typeface="Arial"/>
                <a:sym typeface="Arial"/>
              </a:rPr>
              <a:t>The </a:t>
            </a:r>
            <a:r>
              <a:rPr b="1" lang="zh-HK" sz="1250">
                <a:solidFill>
                  <a:srgbClr val="060607"/>
                </a:solidFill>
                <a:highlight>
                  <a:srgbClr val="FFFFFF"/>
                </a:highlight>
                <a:latin typeface="Arial"/>
                <a:ea typeface="Arial"/>
                <a:cs typeface="Arial"/>
                <a:sym typeface="Arial"/>
              </a:rPr>
              <a:t>NLTK library's list of stopwords</a:t>
            </a:r>
            <a:r>
              <a:rPr lang="zh-HK" sz="1250">
                <a:solidFill>
                  <a:srgbClr val="060607"/>
                </a:solidFill>
                <a:highlight>
                  <a:srgbClr val="FFFFFF"/>
                </a:highlight>
                <a:latin typeface="Arial"/>
                <a:ea typeface="Arial"/>
                <a:cs typeface="Arial"/>
                <a:sym typeface="Arial"/>
              </a:rPr>
              <a:t> includes </a:t>
            </a:r>
            <a:r>
              <a:rPr b="1" lang="zh-HK" sz="1250">
                <a:solidFill>
                  <a:srgbClr val="060607"/>
                </a:solidFill>
                <a:highlight>
                  <a:srgbClr val="FFFFFF"/>
                </a:highlight>
                <a:latin typeface="Arial"/>
                <a:ea typeface="Arial"/>
                <a:cs typeface="Arial"/>
                <a:sym typeface="Arial"/>
              </a:rPr>
              <a:t>negation words </a:t>
            </a:r>
            <a:r>
              <a:rPr lang="zh-HK" sz="1250">
                <a:solidFill>
                  <a:srgbClr val="060607"/>
                </a:solidFill>
                <a:highlight>
                  <a:srgbClr val="FFFFFF"/>
                </a:highlight>
                <a:latin typeface="Arial"/>
                <a:ea typeface="Arial"/>
                <a:cs typeface="Arial"/>
                <a:sym typeface="Arial"/>
              </a:rPr>
              <a:t>(as shown on the left), which play a crucial role in sentiment analysis. Stripping these words from the text during preprocessing could adversely affect the accuracy of both VADER and RoBERTa.</a:t>
            </a:r>
            <a:endParaRPr sz="1250">
              <a:solidFill>
                <a:srgbClr val="060607"/>
              </a:solidFill>
              <a:highlight>
                <a:srgbClr val="FFFFFF"/>
              </a:highlight>
              <a:latin typeface="Arial"/>
              <a:ea typeface="Arial"/>
              <a:cs typeface="Arial"/>
              <a:sym typeface="Arial"/>
            </a:endParaRPr>
          </a:p>
          <a:p>
            <a:pPr indent="0" lvl="0" marL="0" rtl="0" algn="l">
              <a:spcBef>
                <a:spcPts val="0"/>
              </a:spcBef>
              <a:spcAft>
                <a:spcPts val="0"/>
              </a:spcAft>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49"/>
          <p:cNvGrpSpPr/>
          <p:nvPr/>
        </p:nvGrpSpPr>
        <p:grpSpPr>
          <a:xfrm>
            <a:off x="378725" y="1043704"/>
            <a:ext cx="10977353" cy="5717396"/>
            <a:chOff x="607325" y="1140604"/>
            <a:chExt cx="10977353" cy="5717396"/>
          </a:xfrm>
        </p:grpSpPr>
        <p:pic>
          <p:nvPicPr>
            <p:cNvPr id="530" name="Google Shape;530;p49"/>
            <p:cNvPicPr preferRelativeResize="0"/>
            <p:nvPr/>
          </p:nvPicPr>
          <p:blipFill rotWithShape="1">
            <a:blip r:embed="rId3">
              <a:alphaModFix/>
            </a:blip>
            <a:srcRect b="0" l="0" r="0" t="0"/>
            <a:stretch/>
          </p:blipFill>
          <p:spPr>
            <a:xfrm>
              <a:off x="607325" y="1140604"/>
              <a:ext cx="10977348" cy="5424635"/>
            </a:xfrm>
            <a:prstGeom prst="rect">
              <a:avLst/>
            </a:prstGeom>
            <a:noFill/>
            <a:ln>
              <a:noFill/>
            </a:ln>
          </p:spPr>
        </p:pic>
        <p:pic>
          <p:nvPicPr>
            <p:cNvPr id="531" name="Google Shape;531;p49"/>
            <p:cNvPicPr preferRelativeResize="0"/>
            <p:nvPr/>
          </p:nvPicPr>
          <p:blipFill rotWithShape="1">
            <a:blip r:embed="rId4">
              <a:alphaModFix/>
            </a:blip>
            <a:srcRect b="0" l="0" r="79968" t="93331"/>
            <a:stretch/>
          </p:blipFill>
          <p:spPr>
            <a:xfrm>
              <a:off x="659525" y="6496700"/>
              <a:ext cx="2083849" cy="361300"/>
            </a:xfrm>
            <a:prstGeom prst="rect">
              <a:avLst/>
            </a:prstGeom>
            <a:noFill/>
            <a:ln>
              <a:noFill/>
            </a:ln>
          </p:spPr>
        </p:pic>
        <p:pic>
          <p:nvPicPr>
            <p:cNvPr id="532" name="Google Shape;532;p49"/>
            <p:cNvPicPr preferRelativeResize="0"/>
            <p:nvPr/>
          </p:nvPicPr>
          <p:blipFill rotWithShape="1">
            <a:blip r:embed="rId4">
              <a:alphaModFix/>
            </a:blip>
            <a:srcRect b="0" l="20898" r="63914" t="93331"/>
            <a:stretch/>
          </p:blipFill>
          <p:spPr>
            <a:xfrm>
              <a:off x="3062775" y="6496700"/>
              <a:ext cx="1579849" cy="361300"/>
            </a:xfrm>
            <a:prstGeom prst="rect">
              <a:avLst/>
            </a:prstGeom>
            <a:noFill/>
            <a:ln>
              <a:noFill/>
            </a:ln>
          </p:spPr>
        </p:pic>
        <p:pic>
          <p:nvPicPr>
            <p:cNvPr id="533" name="Google Shape;533;p49"/>
            <p:cNvPicPr preferRelativeResize="0"/>
            <p:nvPr/>
          </p:nvPicPr>
          <p:blipFill rotWithShape="1">
            <a:blip r:embed="rId4">
              <a:alphaModFix/>
            </a:blip>
            <a:srcRect b="0" l="37589" r="48533" t="93331"/>
            <a:stretch/>
          </p:blipFill>
          <p:spPr>
            <a:xfrm>
              <a:off x="4784600" y="6496700"/>
              <a:ext cx="1521901" cy="361300"/>
            </a:xfrm>
            <a:prstGeom prst="rect">
              <a:avLst/>
            </a:prstGeom>
            <a:noFill/>
            <a:ln>
              <a:noFill/>
            </a:ln>
          </p:spPr>
        </p:pic>
        <p:pic>
          <p:nvPicPr>
            <p:cNvPr id="534" name="Google Shape;534;p49"/>
            <p:cNvPicPr preferRelativeResize="0"/>
            <p:nvPr/>
          </p:nvPicPr>
          <p:blipFill rotWithShape="1">
            <a:blip r:embed="rId4">
              <a:alphaModFix/>
            </a:blip>
            <a:srcRect b="0" l="51011" r="31679" t="93331"/>
            <a:stretch/>
          </p:blipFill>
          <p:spPr>
            <a:xfrm>
              <a:off x="6254301" y="6496700"/>
              <a:ext cx="1800624" cy="361300"/>
            </a:xfrm>
            <a:prstGeom prst="rect">
              <a:avLst/>
            </a:prstGeom>
            <a:noFill/>
            <a:ln>
              <a:noFill/>
            </a:ln>
          </p:spPr>
        </p:pic>
        <p:pic>
          <p:nvPicPr>
            <p:cNvPr id="535" name="Google Shape;535;p49"/>
            <p:cNvPicPr preferRelativeResize="0"/>
            <p:nvPr/>
          </p:nvPicPr>
          <p:blipFill rotWithShape="1">
            <a:blip r:embed="rId4">
              <a:alphaModFix/>
            </a:blip>
            <a:srcRect b="0" l="70201" r="16754" t="93331"/>
            <a:stretch/>
          </p:blipFill>
          <p:spPr>
            <a:xfrm>
              <a:off x="8347726" y="6496700"/>
              <a:ext cx="1357000" cy="361300"/>
            </a:xfrm>
            <a:prstGeom prst="rect">
              <a:avLst/>
            </a:prstGeom>
            <a:noFill/>
            <a:ln>
              <a:noFill/>
            </a:ln>
          </p:spPr>
        </p:pic>
        <p:pic>
          <p:nvPicPr>
            <p:cNvPr id="536" name="Google Shape;536;p49"/>
            <p:cNvPicPr preferRelativeResize="0"/>
            <p:nvPr/>
          </p:nvPicPr>
          <p:blipFill rotWithShape="1">
            <a:blip r:embed="rId4">
              <a:alphaModFix/>
            </a:blip>
            <a:srcRect b="0" l="83285" r="0" t="93331"/>
            <a:stretch/>
          </p:blipFill>
          <p:spPr>
            <a:xfrm>
              <a:off x="9845876" y="6496700"/>
              <a:ext cx="1738801" cy="361300"/>
            </a:xfrm>
            <a:prstGeom prst="rect">
              <a:avLst/>
            </a:prstGeom>
            <a:noFill/>
            <a:ln>
              <a:noFill/>
            </a:ln>
          </p:spPr>
        </p:pic>
      </p:grpSp>
      <p:sp>
        <p:nvSpPr>
          <p:cNvPr id="537" name="Google Shape;537;p49"/>
          <p:cNvSpPr txBox="1"/>
          <p:nvPr>
            <p:ph type="title"/>
          </p:nvPr>
        </p:nvSpPr>
        <p:spPr>
          <a:xfrm>
            <a:off x="533400" y="247361"/>
            <a:ext cx="105156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VADER VS RoBERTa</a:t>
            </a:r>
            <a:br>
              <a:rPr b="1" i="0" lang="zh-HK" sz="4400" u="none" cap="none" strike="noStrike">
                <a:solidFill>
                  <a:srgbClr val="184037"/>
                </a:solidFill>
                <a:latin typeface="Calibri"/>
                <a:ea typeface="Calibri"/>
                <a:cs typeface="Calibri"/>
                <a:sym typeface="Calibri"/>
              </a:rPr>
            </a:br>
            <a:endParaRPr/>
          </a:p>
        </p:txBody>
      </p:sp>
      <p:pic>
        <p:nvPicPr>
          <p:cNvPr id="538" name="Google Shape;538;p49"/>
          <p:cNvPicPr preferRelativeResize="0"/>
          <p:nvPr/>
        </p:nvPicPr>
        <p:blipFill rotWithShape="1">
          <a:blip r:embed="rId5">
            <a:alphaModFix/>
          </a:blip>
          <a:srcRect b="0" l="0" r="0" t="0"/>
          <a:stretch/>
        </p:blipFill>
        <p:spPr>
          <a:xfrm>
            <a:off x="11279880" y="1043695"/>
            <a:ext cx="628738" cy="14003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0"/>
          <p:cNvPicPr preferRelativeResize="0"/>
          <p:nvPr/>
        </p:nvPicPr>
        <p:blipFill rotWithShape="1">
          <a:blip r:embed="rId3">
            <a:alphaModFix/>
          </a:blip>
          <a:srcRect b="0" l="0" r="0" t="0"/>
          <a:stretch/>
        </p:blipFill>
        <p:spPr>
          <a:xfrm>
            <a:off x="416825" y="1380372"/>
            <a:ext cx="10403005" cy="5418084"/>
          </a:xfrm>
          <a:prstGeom prst="rect">
            <a:avLst/>
          </a:prstGeom>
          <a:noFill/>
          <a:ln>
            <a:noFill/>
          </a:ln>
        </p:spPr>
      </p:pic>
      <p:pic>
        <p:nvPicPr>
          <p:cNvPr id="544" name="Google Shape;544;p50"/>
          <p:cNvPicPr preferRelativeResize="0"/>
          <p:nvPr/>
        </p:nvPicPr>
        <p:blipFill rotWithShape="1">
          <a:blip r:embed="rId4">
            <a:alphaModFix/>
          </a:blip>
          <a:srcRect b="0" l="0" r="0" t="0"/>
          <a:stretch/>
        </p:blipFill>
        <p:spPr>
          <a:xfrm>
            <a:off x="11028531" y="1322102"/>
            <a:ext cx="628738" cy="1400370"/>
          </a:xfrm>
          <a:prstGeom prst="rect">
            <a:avLst/>
          </a:prstGeom>
          <a:noFill/>
          <a:ln>
            <a:noFill/>
          </a:ln>
        </p:spPr>
      </p:pic>
      <p:sp>
        <p:nvSpPr>
          <p:cNvPr id="545" name="Google Shape;545;p50"/>
          <p:cNvSpPr/>
          <p:nvPr/>
        </p:nvSpPr>
        <p:spPr>
          <a:xfrm>
            <a:off x="5854046" y="1380375"/>
            <a:ext cx="4934400" cy="507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50"/>
          <p:cNvSpPr txBox="1"/>
          <p:nvPr/>
        </p:nvSpPr>
        <p:spPr>
          <a:xfrm>
            <a:off x="4801200" y="0"/>
            <a:ext cx="70401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900">
                <a:latin typeface="Calibri"/>
                <a:ea typeface="Calibri"/>
                <a:cs typeface="Calibri"/>
                <a:sym typeface="Calibri"/>
              </a:rPr>
              <a:t>RoBERTa:</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More concentrated distribution (Points are tightly clustered)</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Consistent performance across different metrics (Less variability)</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Demonstrate more reliable performance</a:t>
            </a:r>
            <a:endParaRPr sz="19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49928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zh-HK" sz="4400" u="none" cap="none" strike="noStrike">
                <a:solidFill>
                  <a:schemeClr val="dk1"/>
                </a:solidFill>
                <a:latin typeface="Calibri"/>
                <a:ea typeface="Calibri"/>
                <a:cs typeface="Calibri"/>
                <a:sym typeface="Calibri"/>
              </a:rPr>
              <a:t>Insights from </a:t>
            </a:r>
            <a:r>
              <a:rPr b="1" lang="zh-HK"/>
              <a:t>r</a:t>
            </a:r>
            <a:r>
              <a:rPr b="1" i="0" lang="zh-HK" sz="4400" u="none" cap="none" strike="noStrike">
                <a:solidFill>
                  <a:schemeClr val="dk1"/>
                </a:solidFill>
                <a:latin typeface="Calibri"/>
                <a:ea typeface="Calibri"/>
                <a:cs typeface="Calibri"/>
                <a:sym typeface="Calibri"/>
              </a:rPr>
              <a:t>eviews</a:t>
            </a:r>
            <a:br>
              <a:rPr b="1" i="0" lang="zh-HK" sz="4400" u="none" cap="none" strike="noStrike">
                <a:solidFill>
                  <a:srgbClr val="184037"/>
                </a:solidFill>
                <a:latin typeface="Calibri"/>
                <a:ea typeface="Calibri"/>
                <a:cs typeface="Calibri"/>
                <a:sym typeface="Calibri"/>
              </a:rPr>
            </a:br>
            <a:endParaRPr/>
          </a:p>
        </p:txBody>
      </p:sp>
      <p:pic>
        <p:nvPicPr>
          <p:cNvPr id="552" name="Google Shape;552;p51"/>
          <p:cNvPicPr preferRelativeResize="0"/>
          <p:nvPr/>
        </p:nvPicPr>
        <p:blipFill rotWithShape="1">
          <a:blip r:embed="rId3">
            <a:alphaModFix/>
          </a:blip>
          <a:srcRect b="0" l="0" r="0" t="0"/>
          <a:stretch/>
        </p:blipFill>
        <p:spPr>
          <a:xfrm>
            <a:off x="145348" y="3429001"/>
            <a:ext cx="12004253" cy="2919465"/>
          </a:xfrm>
          <a:prstGeom prst="rect">
            <a:avLst/>
          </a:prstGeom>
          <a:noFill/>
          <a:ln>
            <a:noFill/>
          </a:ln>
        </p:spPr>
      </p:pic>
      <p:sp>
        <p:nvSpPr>
          <p:cNvPr id="553" name="Google Shape;553;p51"/>
          <p:cNvSpPr txBox="1"/>
          <p:nvPr/>
        </p:nvSpPr>
        <p:spPr>
          <a:xfrm>
            <a:off x="563850" y="1216600"/>
            <a:ext cx="11369100" cy="210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zh-HK" sz="1500">
                <a:solidFill>
                  <a:srgbClr val="111111"/>
                </a:solidFill>
                <a:latin typeface="Roboto"/>
                <a:ea typeface="Roboto"/>
                <a:cs typeface="Roboto"/>
                <a:sym typeface="Roboto"/>
              </a:rPr>
              <a:t>Customize sentiment classification thresholds:</a:t>
            </a:r>
            <a:endParaRPr sz="1500">
              <a:solidFill>
                <a:srgbClr val="111111"/>
              </a:solidFill>
              <a:latin typeface="Roboto"/>
              <a:ea typeface="Roboto"/>
              <a:cs typeface="Roboto"/>
              <a:sym typeface="Roboto"/>
            </a:endParaRPr>
          </a:p>
          <a:p>
            <a:pPr indent="-323850" lvl="0" marL="457200" rtl="0" algn="l">
              <a:lnSpc>
                <a:spcPct val="115000"/>
              </a:lnSpc>
              <a:spcBef>
                <a:spcPts val="1000"/>
              </a:spcBef>
              <a:spcAft>
                <a:spcPts val="0"/>
              </a:spcAft>
              <a:buClr>
                <a:schemeClr val="dk1"/>
              </a:buClr>
              <a:buSzPts val="1500"/>
              <a:buChar char="●"/>
            </a:pPr>
            <a:r>
              <a:rPr lang="zh-HK" sz="1500">
                <a:solidFill>
                  <a:srgbClr val="111111"/>
                </a:solidFill>
                <a:latin typeface="Roboto"/>
                <a:ea typeface="Roboto"/>
                <a:cs typeface="Roboto"/>
                <a:sym typeface="Roboto"/>
              </a:rPr>
              <a:t>Positive: </a:t>
            </a:r>
            <a:r>
              <a:rPr b="1" lang="zh-HK" sz="1500">
                <a:solidFill>
                  <a:srgbClr val="111111"/>
                </a:solidFill>
                <a:latin typeface="Roboto Mono"/>
                <a:ea typeface="Roboto Mono"/>
                <a:cs typeface="Roboto Mono"/>
                <a:sym typeface="Roboto Mono"/>
              </a:rPr>
              <a:t>pos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Positive: </a:t>
            </a:r>
            <a:r>
              <a:rPr b="1" lang="zh-HK" sz="1500">
                <a:solidFill>
                  <a:srgbClr val="111111"/>
                </a:solidFill>
                <a:latin typeface="Roboto Mono"/>
                <a:ea typeface="Roboto Mono"/>
                <a:cs typeface="Roboto Mono"/>
                <a:sym typeface="Roboto Mono"/>
              </a:rPr>
              <a:t>pos &gt;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Neutral: </a:t>
            </a:r>
            <a:r>
              <a:rPr b="1" lang="zh-HK" sz="1500">
                <a:solidFill>
                  <a:srgbClr val="111111"/>
                </a:solidFill>
                <a:latin typeface="Roboto Mono"/>
                <a:ea typeface="Roboto Mono"/>
                <a:cs typeface="Roboto Mono"/>
                <a:sym typeface="Roboto Mono"/>
              </a:rPr>
              <a:t>pos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neu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Negative: </a:t>
            </a:r>
            <a:r>
              <a:rPr b="1" lang="zh-HK" sz="1500">
                <a:solidFill>
                  <a:srgbClr val="111111"/>
                </a:solidFill>
                <a:latin typeface="Roboto Mono"/>
                <a:ea typeface="Roboto Mono"/>
                <a:cs typeface="Roboto Mono"/>
                <a:sym typeface="Roboto Mono"/>
              </a:rPr>
              <a:t>neg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pos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Negative: </a:t>
            </a:r>
            <a:r>
              <a:rPr b="1" lang="zh-HK" sz="1500">
                <a:solidFill>
                  <a:srgbClr val="111111"/>
                </a:solidFill>
                <a:latin typeface="Roboto Mono"/>
                <a:ea typeface="Roboto Mono"/>
                <a:cs typeface="Roboto Mono"/>
                <a:sym typeface="Roboto Mono"/>
              </a:rPr>
              <a:t>pos &lt;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Mixed: Any instance that doesn’t meet the criteria for the above categories (</a:t>
            </a:r>
            <a:r>
              <a:rPr b="1" lang="zh-HK" sz="1500">
                <a:solidFill>
                  <a:srgbClr val="111111"/>
                </a:solidFill>
                <a:latin typeface="Roboto Mono"/>
                <a:ea typeface="Roboto Mono"/>
                <a:cs typeface="Roboto Mono"/>
                <a:sym typeface="Roboto Mono"/>
              </a:rPr>
              <a:t>pos</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a:t>
            </a:r>
            <a:r>
              <a:rPr lang="zh-HK" sz="1500">
                <a:solidFill>
                  <a:srgbClr val="111111"/>
                </a:solidFill>
                <a:latin typeface="Roboto"/>
                <a:ea typeface="Roboto"/>
                <a:cs typeface="Roboto"/>
                <a:sym typeface="Roboto"/>
              </a:rPr>
              <a:t> are moderate; both around 0.3 to 0.5)</a:t>
            </a:r>
            <a:endParaRPr sz="1500">
              <a:solidFill>
                <a:srgbClr val="11111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a7bc9c348_0_273"/>
          <p:cNvSpPr txBox="1"/>
          <p:nvPr>
            <p:ph type="title"/>
          </p:nvPr>
        </p:nvSpPr>
        <p:spPr>
          <a:xfrm>
            <a:off x="499280" y="552161"/>
            <a:ext cx="105156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a:t>Sentiments by Rating</a:t>
            </a:r>
            <a:br>
              <a:rPr b="1" i="0" lang="zh-HK" sz="4400" u="none" cap="none" strike="noStrike">
                <a:solidFill>
                  <a:srgbClr val="184037"/>
                </a:solidFill>
                <a:latin typeface="Calibri"/>
                <a:ea typeface="Calibri"/>
                <a:cs typeface="Calibri"/>
                <a:sym typeface="Calibri"/>
              </a:rPr>
            </a:br>
            <a:endParaRPr/>
          </a:p>
        </p:txBody>
      </p:sp>
      <p:pic>
        <p:nvPicPr>
          <p:cNvPr id="559" name="Google Shape;559;g30a7bc9c348_0_273"/>
          <p:cNvPicPr preferRelativeResize="0"/>
          <p:nvPr/>
        </p:nvPicPr>
        <p:blipFill>
          <a:blip r:embed="rId3">
            <a:alphaModFix/>
          </a:blip>
          <a:stretch>
            <a:fillRect/>
          </a:stretch>
        </p:blipFill>
        <p:spPr>
          <a:xfrm>
            <a:off x="76200" y="1737275"/>
            <a:ext cx="5808101" cy="4607800"/>
          </a:xfrm>
          <a:prstGeom prst="rect">
            <a:avLst/>
          </a:prstGeom>
          <a:noFill/>
          <a:ln>
            <a:noFill/>
          </a:ln>
        </p:spPr>
      </p:pic>
      <p:pic>
        <p:nvPicPr>
          <p:cNvPr id="560" name="Google Shape;560;g30a7bc9c348_0_273"/>
          <p:cNvPicPr preferRelativeResize="0"/>
          <p:nvPr/>
        </p:nvPicPr>
        <p:blipFill>
          <a:blip r:embed="rId4">
            <a:alphaModFix/>
          </a:blip>
          <a:stretch>
            <a:fillRect/>
          </a:stretch>
        </p:blipFill>
        <p:spPr>
          <a:xfrm>
            <a:off x="5914375" y="1389675"/>
            <a:ext cx="6172475" cy="5066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a7bc9c348_0_281"/>
          <p:cNvSpPr txBox="1"/>
          <p:nvPr>
            <p:ph type="title"/>
          </p:nvPr>
        </p:nvSpPr>
        <p:spPr>
          <a:xfrm>
            <a:off x="381000" y="365125"/>
            <a:ext cx="11432400" cy="1611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zh-HK"/>
              <a:t>Based on our analysis, we e</a:t>
            </a:r>
            <a:r>
              <a:rPr b="1" lang="zh-HK"/>
              <a:t>xamined</a:t>
            </a:r>
            <a:r>
              <a:rPr b="1" lang="zh-HK"/>
              <a:t> the most positive, the most negative, as well as </a:t>
            </a:r>
            <a:r>
              <a:rPr b="1" lang="zh-HK" u="sng"/>
              <a:t>m</a:t>
            </a:r>
            <a:r>
              <a:rPr b="1" lang="zh-HK" u="sng"/>
              <a:t>ixed reviews</a:t>
            </a:r>
            <a:r>
              <a:rPr b="1" lang="zh-HK"/>
              <a:t>.</a:t>
            </a:r>
            <a:endParaRPr b="1"/>
          </a:p>
        </p:txBody>
      </p:sp>
      <p:sp>
        <p:nvSpPr>
          <p:cNvPr id="566" name="Google Shape;566;g30a7bc9c348_0_281"/>
          <p:cNvSpPr txBox="1"/>
          <p:nvPr/>
        </p:nvSpPr>
        <p:spPr>
          <a:xfrm>
            <a:off x="304800" y="2133550"/>
            <a:ext cx="11873700" cy="3615000"/>
          </a:xfrm>
          <a:prstGeom prst="rect">
            <a:avLst/>
          </a:prstGeom>
          <a:noFill/>
          <a:ln>
            <a:noFill/>
          </a:ln>
        </p:spPr>
        <p:txBody>
          <a:bodyPr anchorCtr="0" anchor="t" bIns="91425" lIns="91425" spcFirstLastPara="1" rIns="91425" wrap="square" tIns="91425">
            <a:spAutoFit/>
          </a:bodyPr>
          <a:lstStyle/>
          <a:p>
            <a:pPr indent="0" lvl="0" marL="0" rtl="0" algn="l">
              <a:lnSpc>
                <a:spcPct val="171428"/>
              </a:lnSpc>
              <a:spcBef>
                <a:spcPts val="900"/>
              </a:spcBef>
              <a:spcAft>
                <a:spcPts val="0"/>
              </a:spcAft>
              <a:buNone/>
            </a:pPr>
            <a:r>
              <a:rPr b="1" lang="zh-HK" sz="2250">
                <a:solidFill>
                  <a:srgbClr val="060607"/>
                </a:solidFill>
                <a:highlight>
                  <a:srgbClr val="FFFFFF"/>
                </a:highlight>
                <a:latin typeface="Calibri"/>
                <a:ea typeface="Calibri"/>
                <a:cs typeface="Calibri"/>
                <a:sym typeface="Calibri"/>
              </a:rPr>
              <a:t>We found that mixed reviews are more </a:t>
            </a:r>
            <a:r>
              <a:rPr b="1" lang="zh-HK" sz="2250">
                <a:solidFill>
                  <a:srgbClr val="060607"/>
                </a:solidFill>
                <a:highlight>
                  <a:srgbClr val="FFFFFF"/>
                </a:highlight>
                <a:latin typeface="Calibri"/>
                <a:ea typeface="Calibri"/>
                <a:cs typeface="Calibri"/>
                <a:sym typeface="Calibri"/>
              </a:rPr>
              <a:t>reliable</a:t>
            </a:r>
            <a:r>
              <a:rPr b="1" lang="zh-HK" sz="2250">
                <a:solidFill>
                  <a:srgbClr val="060607"/>
                </a:solidFill>
                <a:highlight>
                  <a:srgbClr val="FFFFFF"/>
                </a:highlight>
                <a:latin typeface="Calibri"/>
                <a:ea typeface="Calibri"/>
                <a:cs typeface="Calibri"/>
                <a:sym typeface="Calibri"/>
              </a:rPr>
              <a:t> because</a:t>
            </a:r>
            <a:endParaRPr b="1"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90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Balanced View</a:t>
            </a:r>
            <a:r>
              <a:rPr lang="zh-HK" sz="2250">
                <a:solidFill>
                  <a:srgbClr val="060607"/>
                </a:solidFill>
                <a:highlight>
                  <a:srgbClr val="FFFFFF"/>
                </a:highlight>
                <a:latin typeface="Calibri"/>
                <a:ea typeface="Calibri"/>
                <a:cs typeface="Calibri"/>
                <a:sym typeface="Calibri"/>
              </a:rPr>
              <a:t>: Capture a mix of positive and negative aspects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Detailed Feedback</a:t>
            </a:r>
            <a:r>
              <a:rPr lang="zh-HK" sz="2250">
                <a:solidFill>
                  <a:srgbClr val="060607"/>
                </a:solidFill>
                <a:highlight>
                  <a:srgbClr val="FFFFFF"/>
                </a:highlight>
                <a:latin typeface="Calibri"/>
                <a:ea typeface="Calibri"/>
                <a:cs typeface="Calibri"/>
                <a:sym typeface="Calibri"/>
              </a:rPr>
              <a:t>: Provide more detailed and specific details on product features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Realistic Expectations</a:t>
            </a:r>
            <a:r>
              <a:rPr lang="zh-HK" sz="2250">
                <a:solidFill>
                  <a:srgbClr val="060607"/>
                </a:solidFill>
                <a:highlight>
                  <a:srgbClr val="FFFFFF"/>
                </a:highlight>
                <a:latin typeface="Calibri"/>
                <a:ea typeface="Calibri"/>
                <a:cs typeface="Calibri"/>
                <a:sym typeface="Calibri"/>
              </a:rPr>
              <a:t>: Able to set accurate expectations for potential buyers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Trustworthiness</a:t>
            </a:r>
            <a:r>
              <a:rPr lang="zh-HK" sz="2250">
                <a:solidFill>
                  <a:srgbClr val="060607"/>
                </a:solidFill>
                <a:highlight>
                  <a:srgbClr val="FFFFFF"/>
                </a:highlight>
                <a:latin typeface="Calibri"/>
                <a:ea typeface="Calibri"/>
                <a:cs typeface="Calibri"/>
                <a:sym typeface="Calibri"/>
              </a:rPr>
              <a:t>: Seen as more credible and less biased, neither overly optimistic nor pessimistic</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Influence of </a:t>
            </a:r>
            <a:r>
              <a:rPr b="1" lang="zh-HK" sz="2250">
                <a:solidFill>
                  <a:srgbClr val="060607"/>
                </a:solidFill>
                <a:highlight>
                  <a:srgbClr val="FFFFFF"/>
                </a:highlight>
                <a:latin typeface="Calibri"/>
                <a:ea typeface="Calibri"/>
                <a:cs typeface="Calibri"/>
                <a:sym typeface="Calibri"/>
              </a:rPr>
              <a:t>Ambiguity</a:t>
            </a:r>
            <a:r>
              <a:rPr lang="zh-HK" sz="2250">
                <a:solidFill>
                  <a:srgbClr val="060607"/>
                </a:solidFill>
                <a:highlight>
                  <a:srgbClr val="FFFFFF"/>
                </a:highlight>
                <a:latin typeface="Calibri"/>
                <a:ea typeface="Calibri"/>
                <a:cs typeface="Calibri"/>
                <a:sym typeface="Calibri"/>
              </a:rPr>
              <a:t>: Reflect varying outcomes based on individual </a:t>
            </a:r>
            <a:r>
              <a:rPr lang="zh-HK" sz="2250">
                <a:solidFill>
                  <a:srgbClr val="060607"/>
                </a:solidFill>
                <a:highlight>
                  <a:srgbClr val="FFFFFF"/>
                </a:highlight>
                <a:latin typeface="Calibri"/>
                <a:ea typeface="Calibri"/>
                <a:cs typeface="Calibri"/>
                <a:sym typeface="Calibri"/>
              </a:rPr>
              <a:t>preferences or use cases </a:t>
            </a:r>
            <a:endParaRPr sz="2250">
              <a:solidFill>
                <a:srgbClr val="060607"/>
              </a:solidFill>
              <a:highlight>
                <a:srgbClr val="FFFFFF"/>
              </a:highlight>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ab2f58695_0_21"/>
          <p:cNvSpPr txBox="1"/>
          <p:nvPr>
            <p:ph type="ctrTitle"/>
          </p:nvPr>
        </p:nvSpPr>
        <p:spPr>
          <a:xfrm>
            <a:off x="1689650" y="17149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Clr>
                <a:srgbClr val="083329"/>
              </a:buClr>
              <a:buSzPts val="1200"/>
              <a:buFont typeface="Arial"/>
              <a:buNone/>
            </a:pPr>
            <a:r>
              <a:rPr b="1" lang="zh-HK">
                <a:solidFill>
                  <a:srgbClr val="184037"/>
                </a:solidFill>
              </a:rPr>
              <a:t>Conclusions</a:t>
            </a:r>
            <a:endParaRPr/>
          </a:p>
        </p:txBody>
      </p:sp>
      <p:sp>
        <p:nvSpPr>
          <p:cNvPr id="572" name="Google Shape;572;g30ab2f58695_0_21"/>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3" name="Google Shape;573;g30ab2f58695_0_21"/>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512618" y="25428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79" name="Google Shape;579;p52"/>
          <p:cNvSpPr txBox="1"/>
          <p:nvPr/>
        </p:nvSpPr>
        <p:spPr>
          <a:xfrm>
            <a:off x="512625" y="1496775"/>
            <a:ext cx="11542200" cy="540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has the best sales in the past 30 days, with 3 of the 4 product categories ranking first.</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SheaMoisture, Giovanni </a:t>
            </a:r>
            <a:r>
              <a:rPr b="0" i="0" lang="zh-HK" sz="2500" u="none" cap="none" strike="noStrike">
                <a:solidFill>
                  <a:srgbClr val="000000"/>
                </a:solidFill>
                <a:latin typeface="Calibri"/>
                <a:ea typeface="Calibri"/>
                <a:cs typeface="Calibri"/>
                <a:sym typeface="Calibri"/>
              </a:rPr>
              <a:t>and </a:t>
            </a: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have four product categories on the best-selling list, which can be bundled into a series to sale to improve performance.</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Cantu’s</a:t>
            </a:r>
            <a:r>
              <a:rPr b="0" i="0" lang="zh-HK" sz="2500" u="none" cap="none" strike="noStrike">
                <a:solidFill>
                  <a:srgbClr val="000000"/>
                </a:solidFill>
                <a:latin typeface="Calibri"/>
                <a:ea typeface="Calibri"/>
                <a:cs typeface="Calibri"/>
                <a:sym typeface="Calibri"/>
              </a:rPr>
              <a:t> sales performance in hair styling is relatively good.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are </a:t>
            </a:r>
            <a:r>
              <a:rPr b="1" i="0" lang="zh-HK" sz="2500" u="none" cap="none" strike="noStrike">
                <a:solidFill>
                  <a:srgbClr val="000000"/>
                </a:solidFill>
                <a:latin typeface="Calibri"/>
                <a:ea typeface="Calibri"/>
                <a:cs typeface="Calibri"/>
                <a:sym typeface="Calibri"/>
              </a:rPr>
              <a:t>most</a:t>
            </a:r>
            <a:r>
              <a:rPr b="0" i="0" lang="zh-HK" sz="2500" u="none" cap="none" strike="noStrike">
                <a:solidFill>
                  <a:srgbClr val="000000"/>
                </a:solidFill>
                <a:latin typeface="Calibri"/>
                <a:ea typeface="Calibri"/>
                <a:cs typeface="Calibri"/>
                <a:sym typeface="Calibri"/>
              </a:rPr>
              <a:t> willing to</a:t>
            </a:r>
            <a:r>
              <a:rPr i="0" lang="zh-HK" sz="2500" u="none" cap="none" strike="noStrike">
                <a:solidFill>
                  <a:srgbClr val="000000"/>
                </a:solidFill>
                <a:latin typeface="Calibri"/>
                <a:ea typeface="Calibri"/>
                <a:cs typeface="Calibri"/>
                <a:sym typeface="Calibri"/>
              </a:rPr>
              <a:t> spend money on</a:t>
            </a:r>
            <a:r>
              <a:rPr b="1" i="0" lang="zh-HK" sz="2500" u="none" cap="none" strike="noStrike">
                <a:solidFill>
                  <a:srgbClr val="000000"/>
                </a:solidFill>
                <a:latin typeface="Calibri"/>
                <a:ea typeface="Calibri"/>
                <a:cs typeface="Calibri"/>
                <a:sym typeface="Calibri"/>
              </a:rPr>
              <a:t> treatments</a:t>
            </a:r>
            <a:r>
              <a:rPr b="1" lang="zh-HK" sz="2500">
                <a:latin typeface="Calibri"/>
                <a:ea typeface="Calibri"/>
                <a:cs typeface="Calibri"/>
                <a:sym typeface="Calibri"/>
              </a:rPr>
              <a:t> </a:t>
            </a:r>
            <a:r>
              <a:rPr lang="zh-HK" sz="2500">
                <a:latin typeface="Calibri"/>
                <a:ea typeface="Calibri"/>
                <a:cs typeface="Calibri"/>
                <a:sym typeface="Calibri"/>
              </a:rPr>
              <a:t>and</a:t>
            </a:r>
            <a:r>
              <a:rPr i="0" lang="zh-HK" sz="2500" u="none" cap="none" strike="noStrike">
                <a:solidFill>
                  <a:srgbClr val="000000"/>
                </a:solidFill>
                <a:latin typeface="Calibri"/>
                <a:ea typeface="Calibri"/>
                <a:cs typeface="Calibri"/>
                <a:sym typeface="Calibri"/>
              </a:rPr>
              <a:t> are</a:t>
            </a:r>
            <a:r>
              <a:rPr b="1" i="0" lang="zh-HK" sz="2500" u="none" cap="none" strike="noStrike">
                <a:solidFill>
                  <a:srgbClr val="000000"/>
                </a:solidFill>
                <a:latin typeface="Calibri"/>
                <a:ea typeface="Calibri"/>
                <a:cs typeface="Calibri"/>
                <a:sym typeface="Calibri"/>
              </a:rPr>
              <a:t> least </a:t>
            </a:r>
            <a:r>
              <a:rPr i="0" lang="zh-HK" sz="2500" u="none" cap="none" strike="noStrike">
                <a:solidFill>
                  <a:srgbClr val="000000"/>
                </a:solidFill>
                <a:latin typeface="Calibri"/>
                <a:ea typeface="Calibri"/>
                <a:cs typeface="Calibri"/>
                <a:sym typeface="Calibri"/>
              </a:rPr>
              <a:t>willing to spend money on</a:t>
            </a:r>
            <a:r>
              <a:rPr b="1" i="0" lang="zh-HK" sz="2500" u="none" cap="none" strike="noStrike">
                <a:solidFill>
                  <a:srgbClr val="000000"/>
                </a:solidFill>
                <a:latin typeface="Calibri"/>
                <a:ea typeface="Calibri"/>
                <a:cs typeface="Calibri"/>
                <a:sym typeface="Calibri"/>
              </a:rPr>
              <a:t> styling </a:t>
            </a:r>
            <a:r>
              <a:rPr b="1" lang="zh-HK" sz="2500">
                <a:solidFill>
                  <a:schemeClr val="dk1"/>
                </a:solidFill>
                <a:latin typeface="Calibri"/>
                <a:ea typeface="Calibri"/>
                <a:cs typeface="Calibri"/>
                <a:sym typeface="Calibri"/>
              </a:rPr>
              <a:t>products.</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like </a:t>
            </a:r>
            <a:r>
              <a:rPr b="1" lang="zh-HK" sz="2500">
                <a:solidFill>
                  <a:schemeClr val="dk1"/>
                </a:solidFill>
                <a:latin typeface="Calibri"/>
                <a:ea typeface="Calibri"/>
                <a:cs typeface="Calibri"/>
                <a:sym typeface="Calibri"/>
              </a:rPr>
              <a:t>good </a:t>
            </a:r>
            <a:r>
              <a:rPr b="1" i="0" lang="zh-HK" sz="2500" u="none" cap="none" strike="noStrike">
                <a:solidFill>
                  <a:srgbClr val="000000"/>
                </a:solidFill>
                <a:latin typeface="Calibri"/>
                <a:ea typeface="Calibri"/>
                <a:cs typeface="Calibri"/>
                <a:sym typeface="Calibri"/>
              </a:rPr>
              <a:t>scent </a:t>
            </a:r>
            <a:r>
              <a:rPr b="0" i="0" lang="zh-HK" sz="2500" u="none" cap="none" strike="noStrike">
                <a:solidFill>
                  <a:srgbClr val="000000"/>
                </a:solidFill>
                <a:latin typeface="Calibri"/>
                <a:ea typeface="Calibri"/>
                <a:cs typeface="Calibri"/>
                <a:sym typeface="Calibri"/>
              </a:rPr>
              <a:t>hair care products with </a:t>
            </a:r>
            <a:r>
              <a:rPr b="1" i="0" lang="zh-HK" sz="2500" u="none" cap="none" strike="noStrike">
                <a:solidFill>
                  <a:srgbClr val="000000"/>
                </a:solidFill>
                <a:latin typeface="Calibri"/>
                <a:ea typeface="Calibri"/>
                <a:cs typeface="Calibri"/>
                <a:sym typeface="Calibri"/>
              </a:rPr>
              <a:t>great size</a:t>
            </a:r>
            <a:r>
              <a:rPr b="0" i="0" lang="zh-HK" sz="2500" u="none" cap="none" strike="noStrike">
                <a:solidFill>
                  <a:srgbClr val="000000"/>
                </a:solidFill>
                <a:latin typeface="Calibri"/>
                <a:ea typeface="Calibri"/>
                <a:cs typeface="Calibri"/>
                <a:sym typeface="Calibri"/>
              </a:rPr>
              <a:t>.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 </a:t>
            </a:r>
            <a:r>
              <a:rPr b="1" i="0" lang="zh-HK" sz="2500" u="none" cap="none" strike="noStrike">
                <a:solidFill>
                  <a:srgbClr val="000000"/>
                </a:solidFill>
                <a:latin typeface="Calibri"/>
                <a:ea typeface="Calibri"/>
                <a:cs typeface="Calibri"/>
                <a:sym typeface="Calibri"/>
              </a:rPr>
              <a:t>shampoo, conditioner and treatments</a:t>
            </a:r>
            <a:r>
              <a:rPr b="0" i="0" lang="zh-HK" sz="2500" u="none" cap="none" strike="noStrike">
                <a:solidFill>
                  <a:srgbClr val="000000"/>
                </a:solidFill>
                <a:latin typeface="Calibri"/>
                <a:ea typeface="Calibri"/>
                <a:cs typeface="Calibri"/>
                <a:sym typeface="Calibri"/>
              </a:rPr>
              <a:t>, hair loss, greasy and oily products are not popular with consumers.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use </a:t>
            </a:r>
            <a:r>
              <a:rPr b="1" i="0" lang="zh-HK" sz="2500" u="none" cap="none" strike="noStrike">
                <a:solidFill>
                  <a:srgbClr val="000000"/>
                </a:solidFill>
                <a:latin typeface="Calibri"/>
                <a:ea typeface="Calibri"/>
                <a:cs typeface="Calibri"/>
                <a:sym typeface="Calibri"/>
              </a:rPr>
              <a:t>styling products </a:t>
            </a:r>
            <a:r>
              <a:rPr b="0" i="0" lang="zh-HK" sz="2500" u="none" cap="none" strike="noStrike">
                <a:solidFill>
                  <a:srgbClr val="000000"/>
                </a:solidFill>
                <a:latin typeface="Calibri"/>
                <a:ea typeface="Calibri"/>
                <a:cs typeface="Calibri"/>
                <a:sym typeface="Calibri"/>
              </a:rPr>
              <a:t>to hold the hairstyle or keep their hair curly, but don’t want their hair to become dry after use.</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580" name="Google Shape;580;p52"/>
          <p:cNvPicPr preferRelativeResize="0"/>
          <p:nvPr/>
        </p:nvPicPr>
        <p:blipFill rotWithShape="1">
          <a:blip r:embed="rId3">
            <a:alphaModFix/>
          </a:blip>
          <a:srcRect b="0" l="0" r="0" t="0"/>
          <a:stretch/>
        </p:blipFill>
        <p:spPr>
          <a:xfrm>
            <a:off x="9894549" y="254288"/>
            <a:ext cx="1527595" cy="110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0ab2f58695_0_15"/>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86" name="Google Shape;586;g30ab2f58695_0_15"/>
          <p:cNvSpPr txBox="1"/>
          <p:nvPr/>
        </p:nvSpPr>
        <p:spPr>
          <a:xfrm>
            <a:off x="512618" y="2267143"/>
            <a:ext cx="11679300" cy="2324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Char char="-"/>
            </a:pPr>
            <a:r>
              <a:rPr b="1" i="0" lang="zh-HK" sz="2500" u="none" cap="none" strike="noStrike">
                <a:solidFill>
                  <a:srgbClr val="000000"/>
                </a:solidFill>
                <a:latin typeface="Calibri"/>
                <a:ea typeface="Calibri"/>
                <a:cs typeface="Calibri"/>
                <a:sym typeface="Calibri"/>
              </a:rPr>
              <a:t>Dove</a:t>
            </a:r>
            <a:r>
              <a:rPr b="0" i="0" lang="zh-HK" sz="2500" u="none" cap="none" strike="noStrike">
                <a:solidFill>
                  <a:srgbClr val="000000"/>
                </a:solidFill>
                <a:latin typeface="Calibri"/>
                <a:ea typeface="Calibri"/>
                <a:cs typeface="Calibri"/>
                <a:sym typeface="Calibri"/>
              </a:rPr>
              <a:t> demonstrates </a:t>
            </a:r>
            <a:r>
              <a:rPr b="1" i="0" lang="zh-HK" sz="2500" u="none" cap="none" strike="noStrike">
                <a:solidFill>
                  <a:srgbClr val="000000"/>
                </a:solidFill>
                <a:latin typeface="Calibri"/>
                <a:ea typeface="Calibri"/>
                <a:cs typeface="Calibri"/>
                <a:sym typeface="Calibri"/>
              </a:rPr>
              <a:t>poor</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sales performance </a:t>
            </a:r>
            <a:r>
              <a:rPr b="0" i="0" lang="zh-HK" sz="2500" u="none" cap="none" strike="noStrike">
                <a:solidFill>
                  <a:srgbClr val="000000"/>
                </a:solidFill>
                <a:latin typeface="Calibri"/>
                <a:ea typeface="Calibri"/>
                <a:cs typeface="Calibri"/>
                <a:sym typeface="Calibri"/>
              </a:rPr>
              <a:t>on the iHerb platform.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Dove did not rank as a best-seller. The dataset includes</a:t>
            </a:r>
            <a:r>
              <a:rPr b="1" i="0" lang="zh-HK" sz="2000" u="none" cap="none" strike="noStrike">
                <a:solidFill>
                  <a:srgbClr val="000000"/>
                </a:solidFill>
                <a:latin typeface="Calibri"/>
                <a:ea typeface="Calibri"/>
                <a:cs typeface="Calibri"/>
                <a:sym typeface="Calibri"/>
              </a:rPr>
              <a:t> 72 </a:t>
            </a:r>
            <a:r>
              <a:rPr b="0" i="0" lang="zh-HK" sz="2000" u="none" cap="none" strike="noStrike">
                <a:solidFill>
                  <a:srgbClr val="000000"/>
                </a:solidFill>
                <a:latin typeface="Calibri"/>
                <a:ea typeface="Calibri"/>
                <a:cs typeface="Calibri"/>
                <a:sym typeface="Calibri"/>
              </a:rPr>
              <a:t>Dove products, but </a:t>
            </a:r>
            <a:r>
              <a:rPr b="1" i="0" lang="zh-HK" sz="2000" u="none" cap="none" strike="noStrike">
                <a:solidFill>
                  <a:srgbClr val="000000"/>
                </a:solidFill>
                <a:latin typeface="Calibri"/>
                <a:ea typeface="Calibri"/>
                <a:cs typeface="Calibri"/>
                <a:sym typeface="Calibri"/>
              </a:rPr>
              <a:t>56 (or 78%) </a:t>
            </a:r>
            <a:r>
              <a:rPr b="0" i="0" lang="zh-HK" sz="2000" u="none" cap="none" strike="noStrike">
                <a:solidFill>
                  <a:srgbClr val="000000"/>
                </a:solidFill>
                <a:latin typeface="Calibri"/>
                <a:ea typeface="Calibri"/>
                <a:cs typeface="Calibri"/>
                <a:sym typeface="Calibri"/>
              </a:rPr>
              <a:t>had </a:t>
            </a:r>
            <a:r>
              <a:rPr b="1" i="0" lang="zh-HK" sz="2000" u="none" cap="none" strike="noStrike">
                <a:solidFill>
                  <a:srgbClr val="000000"/>
                </a:solidFill>
                <a:latin typeface="Calibri"/>
                <a:ea typeface="Calibri"/>
                <a:cs typeface="Calibri"/>
                <a:sym typeface="Calibri"/>
              </a:rPr>
              <a:t>zero sales </a:t>
            </a:r>
            <a:r>
              <a:rPr b="0" i="0" lang="zh-HK" sz="2000" u="none" cap="none" strike="noStrike">
                <a:solidFill>
                  <a:srgbClr val="000000"/>
                </a:solidFill>
                <a:latin typeface="Calibri"/>
                <a:ea typeface="Calibri"/>
                <a:cs typeface="Calibri"/>
                <a:sym typeface="Calibri"/>
              </a:rPr>
              <a:t>in the past 30 days. Additionally, Dove's highest popularity score is only 2. </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There are </a:t>
            </a:r>
            <a:r>
              <a:rPr b="1" i="0" lang="zh-HK" sz="2500" u="none" cap="none" strike="noStrike">
                <a:solidFill>
                  <a:srgbClr val="000000"/>
                </a:solidFill>
                <a:latin typeface="Calibri"/>
                <a:ea typeface="Calibri"/>
                <a:cs typeface="Calibri"/>
                <a:sym typeface="Calibri"/>
              </a:rPr>
              <a:t>7 products </a:t>
            </a:r>
            <a:r>
              <a:rPr b="0" i="0" lang="zh-HK" sz="2500" u="none" cap="none" strike="noStrike">
                <a:solidFill>
                  <a:srgbClr val="000000"/>
                </a:solidFill>
                <a:latin typeface="Calibri"/>
                <a:ea typeface="Calibri"/>
                <a:cs typeface="Calibri"/>
                <a:sym typeface="Calibri"/>
              </a:rPr>
              <a:t>rated </a:t>
            </a:r>
            <a:r>
              <a:rPr b="1" i="0" lang="zh-HK" sz="2500" u="none" cap="none" strike="noStrike">
                <a:solidFill>
                  <a:srgbClr val="000000"/>
                </a:solidFill>
                <a:latin typeface="Calibri"/>
                <a:ea typeface="Calibri"/>
                <a:cs typeface="Calibri"/>
                <a:sym typeface="Calibri"/>
              </a:rPr>
              <a:t>4 stars or above </a:t>
            </a:r>
            <a:r>
              <a:rPr b="0" i="0" lang="zh-HK" sz="2500" u="none" cap="none" strike="noStrike">
                <a:solidFill>
                  <a:srgbClr val="000000"/>
                </a:solidFill>
                <a:latin typeface="Calibri"/>
                <a:ea typeface="Calibri"/>
                <a:cs typeface="Calibri"/>
                <a:sym typeface="Calibri"/>
              </a:rPr>
              <a:t>that are not available in Hong Kong. </a:t>
            </a:r>
            <a:endParaRPr/>
          </a:p>
          <a:p>
            <a:pPr indent="0" lvl="0" marL="0" marR="0" rtl="0" algn="l">
              <a:lnSpc>
                <a:spcPct val="100000"/>
              </a:lnSpc>
              <a:spcBef>
                <a:spcPts val="0"/>
              </a:spcBef>
              <a:spcAft>
                <a:spcPts val="0"/>
              </a:spcAft>
              <a:buClr>
                <a:srgbClr val="000000"/>
              </a:buClr>
              <a:buFont typeface="Arial"/>
              <a:buNone/>
            </a:pPr>
            <a:r>
              <a:rPr b="0" i="0" lang="zh-HK" sz="2500" u="none" cap="none" strike="noStrike">
                <a:solidFill>
                  <a:srgbClr val="000000"/>
                </a:solidFill>
                <a:latin typeface="Calibri"/>
                <a:ea typeface="Calibri"/>
                <a:cs typeface="Calibri"/>
                <a:sym typeface="Calibri"/>
              </a:rPr>
              <a:t>     It is recommended to introduce these products to </a:t>
            </a:r>
            <a:r>
              <a:rPr b="1" i="0" lang="zh-HK" sz="2500" u="none" cap="none" strike="noStrike">
                <a:solidFill>
                  <a:srgbClr val="000000"/>
                </a:solidFill>
                <a:latin typeface="Calibri"/>
                <a:ea typeface="Calibri"/>
                <a:cs typeface="Calibri"/>
                <a:sym typeface="Calibri"/>
              </a:rPr>
              <a:t>develop the Hong Kong market</a:t>
            </a:r>
            <a:r>
              <a:rPr b="0" i="0" lang="zh-HK"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92" name="Google Shape;592;p53"/>
          <p:cNvSpPr txBox="1"/>
          <p:nvPr/>
        </p:nvSpPr>
        <p:spPr>
          <a:xfrm>
            <a:off x="512625" y="1579850"/>
            <a:ext cx="11679300" cy="2016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lang="zh-HK" sz="2500">
                <a:solidFill>
                  <a:schemeClr val="dk1"/>
                </a:solidFill>
                <a:latin typeface="Calibri"/>
                <a:ea typeface="Calibri"/>
                <a:cs typeface="Calibri"/>
                <a:sym typeface="Calibri"/>
              </a:rPr>
              <a:t>I</a:t>
            </a:r>
            <a:r>
              <a:rPr lang="zh-HK" sz="2500">
                <a:solidFill>
                  <a:schemeClr val="dk1"/>
                </a:solidFill>
                <a:latin typeface="Calibri"/>
                <a:ea typeface="Calibri"/>
                <a:cs typeface="Calibri"/>
                <a:sym typeface="Calibri"/>
              </a:rPr>
              <a:t>t is essential to understand the requirements of various sentiment analysis approaches and</a:t>
            </a:r>
            <a:r>
              <a:rPr b="1" lang="zh-HK" sz="2500">
                <a:solidFill>
                  <a:schemeClr val="dk1"/>
                </a:solidFill>
                <a:latin typeface="Calibri"/>
                <a:ea typeface="Calibri"/>
                <a:cs typeface="Calibri"/>
                <a:sym typeface="Calibri"/>
              </a:rPr>
              <a:t> select the appropriate text preprocessing techniques</a:t>
            </a:r>
            <a:r>
              <a:rPr lang="zh-HK"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b="1" lang="zh-HK" sz="2500">
                <a:solidFill>
                  <a:schemeClr val="dk1"/>
                </a:solidFill>
                <a:latin typeface="Calibri"/>
                <a:ea typeface="Calibri"/>
                <a:cs typeface="Calibri"/>
                <a:sym typeface="Calibri"/>
              </a:rPr>
              <a:t>RoBERTa </a:t>
            </a:r>
            <a:r>
              <a:rPr lang="zh-HK" sz="2500">
                <a:solidFill>
                  <a:schemeClr val="dk1"/>
                </a:solidFill>
                <a:latin typeface="Calibri"/>
                <a:ea typeface="Calibri"/>
                <a:cs typeface="Calibri"/>
                <a:sym typeface="Calibri"/>
              </a:rPr>
              <a:t>demonstrates </a:t>
            </a:r>
            <a:r>
              <a:rPr b="1" lang="zh-HK" sz="2500">
                <a:solidFill>
                  <a:schemeClr val="dk1"/>
                </a:solidFill>
                <a:latin typeface="Calibri"/>
                <a:ea typeface="Calibri"/>
                <a:cs typeface="Calibri"/>
                <a:sym typeface="Calibri"/>
              </a:rPr>
              <a:t>more consistent and reliable performance</a:t>
            </a:r>
            <a:r>
              <a:rPr lang="zh-HK" sz="2500">
                <a:solidFill>
                  <a:schemeClr val="dk1"/>
                </a:solidFill>
                <a:latin typeface="Calibri"/>
                <a:ea typeface="Calibri"/>
                <a:cs typeface="Calibri"/>
                <a:sym typeface="Calibri"/>
              </a:rPr>
              <a:t> across various metrics compared to VADER.</a:t>
            </a:r>
            <a:endParaRPr sz="2500">
              <a:solidFill>
                <a:schemeClr val="dk1"/>
              </a:solidFill>
              <a:latin typeface="Calibri"/>
              <a:ea typeface="Calibri"/>
              <a:cs typeface="Calibri"/>
              <a:sym typeface="Calibri"/>
            </a:endParaRPr>
          </a:p>
        </p:txBody>
      </p:sp>
      <p:pic>
        <p:nvPicPr>
          <p:cNvPr id="593" name="Google Shape;593;p53"/>
          <p:cNvPicPr preferRelativeResize="0"/>
          <p:nvPr/>
        </p:nvPicPr>
        <p:blipFill rotWithShape="1">
          <a:blip r:embed="rId3">
            <a:alphaModFix/>
          </a:blip>
          <a:srcRect b="0" l="0" r="0" t="0"/>
          <a:stretch/>
        </p:blipFill>
        <p:spPr>
          <a:xfrm>
            <a:off x="9553433" y="5278148"/>
            <a:ext cx="1984295" cy="1169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9672" y="-38669"/>
            <a:ext cx="119289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sz="3200"/>
          </a:p>
        </p:txBody>
      </p:sp>
      <p:pic>
        <p:nvPicPr>
          <p:cNvPr id="147" name="Google Shape;147;p6"/>
          <p:cNvPicPr preferRelativeResize="0"/>
          <p:nvPr/>
        </p:nvPicPr>
        <p:blipFill rotWithShape="1">
          <a:blip r:embed="rId3">
            <a:alphaModFix/>
          </a:blip>
          <a:srcRect b="0" l="0" r="0" t="0"/>
          <a:stretch/>
        </p:blipFill>
        <p:spPr>
          <a:xfrm>
            <a:off x="589684" y="1447006"/>
            <a:ext cx="9992925" cy="2421125"/>
          </a:xfrm>
          <a:prstGeom prst="rect">
            <a:avLst/>
          </a:prstGeom>
          <a:noFill/>
          <a:ln>
            <a:noFill/>
          </a:ln>
        </p:spPr>
      </p:pic>
      <p:cxnSp>
        <p:nvCxnSpPr>
          <p:cNvPr id="148" name="Google Shape;148;p6"/>
          <p:cNvCxnSpPr/>
          <p:nvPr/>
        </p:nvCxnSpPr>
        <p:spPr>
          <a:xfrm>
            <a:off x="5540189" y="2790498"/>
            <a:ext cx="5042420" cy="0"/>
          </a:xfrm>
          <a:prstGeom prst="straightConnector1">
            <a:avLst/>
          </a:prstGeom>
          <a:noFill/>
          <a:ln cap="flat" cmpd="sng" w="57150">
            <a:solidFill>
              <a:srgbClr val="FF0000"/>
            </a:solidFill>
            <a:prstDash val="solid"/>
            <a:round/>
            <a:headEnd len="sm" w="sm" type="none"/>
            <a:tailEnd len="sm" w="sm" type="none"/>
          </a:ln>
        </p:spPr>
      </p:cxnSp>
      <p:cxnSp>
        <p:nvCxnSpPr>
          <p:cNvPr id="149" name="Google Shape;149;p6"/>
          <p:cNvCxnSpPr/>
          <p:nvPr/>
        </p:nvCxnSpPr>
        <p:spPr>
          <a:xfrm>
            <a:off x="619565" y="1781969"/>
            <a:ext cx="2638424" cy="0"/>
          </a:xfrm>
          <a:prstGeom prst="straightConnector1">
            <a:avLst/>
          </a:prstGeom>
          <a:noFill/>
          <a:ln cap="flat" cmpd="sng" w="57150">
            <a:solidFill>
              <a:srgbClr val="FF0000"/>
            </a:solidFill>
            <a:prstDash val="solid"/>
            <a:round/>
            <a:headEnd len="sm" w="sm" type="none"/>
            <a:tailEnd len="sm" w="sm" type="none"/>
          </a:ln>
        </p:spPr>
      </p:cxnSp>
      <p:pic>
        <p:nvPicPr>
          <p:cNvPr id="150" name="Google Shape;150;p6"/>
          <p:cNvPicPr preferRelativeResize="0"/>
          <p:nvPr/>
        </p:nvPicPr>
        <p:blipFill rotWithShape="1">
          <a:blip r:embed="rId4">
            <a:alphaModFix/>
          </a:blip>
          <a:srcRect b="0" l="0" r="0" t="0"/>
          <a:stretch/>
        </p:blipFill>
        <p:spPr>
          <a:xfrm>
            <a:off x="854635" y="3952034"/>
            <a:ext cx="6759388" cy="2905966"/>
          </a:xfrm>
          <a:prstGeom prst="rect">
            <a:avLst/>
          </a:prstGeom>
          <a:noFill/>
          <a:ln>
            <a:noFill/>
          </a:ln>
        </p:spPr>
      </p:pic>
      <p:sp>
        <p:nvSpPr>
          <p:cNvPr id="151" name="Google Shape;151;p6"/>
          <p:cNvSpPr/>
          <p:nvPr/>
        </p:nvSpPr>
        <p:spPr>
          <a:xfrm>
            <a:off x="2946399" y="3952033"/>
            <a:ext cx="3113743" cy="78374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6"/>
          <p:cNvSpPr/>
          <p:nvPr/>
        </p:nvSpPr>
        <p:spPr>
          <a:xfrm>
            <a:off x="2946400" y="5410994"/>
            <a:ext cx="1368612" cy="14470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6"/>
          <p:cNvSpPr/>
          <p:nvPr/>
        </p:nvSpPr>
        <p:spPr>
          <a:xfrm>
            <a:off x="6131858" y="4000547"/>
            <a:ext cx="1482165" cy="406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4" name="Google Shape;154;p6"/>
          <p:cNvCxnSpPr/>
          <p:nvPr/>
        </p:nvCxnSpPr>
        <p:spPr>
          <a:xfrm>
            <a:off x="8864221" y="3565277"/>
            <a:ext cx="1602382" cy="0"/>
          </a:xfrm>
          <a:prstGeom prst="straightConnector1">
            <a:avLst/>
          </a:prstGeom>
          <a:noFill/>
          <a:ln cap="flat" cmpd="sng" w="57150">
            <a:solidFill>
              <a:srgbClr val="FF0000"/>
            </a:solidFill>
            <a:prstDash val="solid"/>
            <a:round/>
            <a:headEnd len="sm" w="sm" type="none"/>
            <a:tailEnd len="sm" w="sm" type="none"/>
          </a:ln>
        </p:spPr>
      </p:cxnSp>
      <p:sp>
        <p:nvSpPr>
          <p:cNvPr id="155" name="Google Shape;155;p6"/>
          <p:cNvSpPr txBox="1"/>
          <p:nvPr/>
        </p:nvSpPr>
        <p:spPr>
          <a:xfrm>
            <a:off x="589687" y="907175"/>
            <a:ext cx="5693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Tools:  </a:t>
            </a:r>
            <a:r>
              <a:rPr b="1" lang="zh-HK" sz="2500">
                <a:solidFill>
                  <a:schemeClr val="dk1"/>
                </a:solidFill>
                <a:latin typeface="Calibri"/>
                <a:ea typeface="Calibri"/>
                <a:cs typeface="Calibri"/>
                <a:sym typeface="Calibri"/>
              </a:rPr>
              <a:t>Selenium</a:t>
            </a:r>
            <a:r>
              <a:rPr lang="zh-HK" sz="2500">
                <a:solidFill>
                  <a:schemeClr val="dk1"/>
                </a:solidFill>
                <a:latin typeface="Calibri"/>
                <a:ea typeface="Calibri"/>
                <a:cs typeface="Calibri"/>
                <a:sym typeface="Calibri"/>
              </a:rPr>
              <a:t> and </a:t>
            </a:r>
            <a:r>
              <a:rPr b="1" lang="zh-HK" sz="2500">
                <a:solidFill>
                  <a:schemeClr val="dk1"/>
                </a:solidFill>
                <a:latin typeface="Calibri"/>
                <a:ea typeface="Calibri"/>
                <a:cs typeface="Calibri"/>
                <a:sym typeface="Calibri"/>
              </a:rPr>
              <a:t>BeautifulSoup</a:t>
            </a:r>
            <a:endParaRPr/>
          </a:p>
        </p:txBody>
      </p:sp>
      <p:sp>
        <p:nvSpPr>
          <p:cNvPr id="156" name="Google Shape;156;p6"/>
          <p:cNvSpPr txBox="1"/>
          <p:nvPr/>
        </p:nvSpPr>
        <p:spPr>
          <a:xfrm>
            <a:off x="7613650" y="4028100"/>
            <a:ext cx="46197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HK" sz="2800">
                <a:solidFill>
                  <a:schemeClr val="dk1"/>
                </a:solidFill>
                <a:latin typeface="Calibri"/>
                <a:ea typeface="Calibri"/>
                <a:cs typeface="Calibri"/>
                <a:sym typeface="Calibri"/>
              </a:rPr>
              <a:t>Process</a:t>
            </a:r>
            <a:r>
              <a:rPr lang="zh-HK" sz="2800">
                <a:solidFill>
                  <a:schemeClr val="dk1"/>
                </a:solidFill>
                <a:latin typeface="Calibri"/>
                <a:ea typeface="Calibri"/>
                <a:cs typeface="Calibri"/>
                <a:sym typeface="Calibri"/>
              </a:rPr>
              <a:t>: </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Defined a function to scrape data </a:t>
            </a:r>
            <a:r>
              <a:rPr lang="zh-HK" sz="2300">
                <a:solidFill>
                  <a:schemeClr val="dk1"/>
                </a:solidFill>
                <a:latin typeface="Calibri"/>
                <a:ea typeface="Calibri"/>
                <a:cs typeface="Calibri"/>
                <a:sym typeface="Calibri"/>
              </a:rPr>
              <a:t>from </a:t>
            </a:r>
            <a:r>
              <a:rPr lang="zh-HK" sz="2300">
                <a:solidFill>
                  <a:schemeClr val="dk1"/>
                </a:solidFill>
                <a:latin typeface="Calibri"/>
                <a:ea typeface="Calibri"/>
                <a:cs typeface="Calibri"/>
                <a:sym typeface="Calibri"/>
              </a:rPr>
              <a:t>a </a:t>
            </a:r>
            <a:r>
              <a:rPr lang="zh-HK" sz="2300">
                <a:solidFill>
                  <a:schemeClr val="dk1"/>
                </a:solidFill>
                <a:latin typeface="Calibri"/>
                <a:ea typeface="Calibri"/>
                <a:cs typeface="Calibri"/>
                <a:sym typeface="Calibri"/>
              </a:rPr>
              <a:t>product page</a:t>
            </a:r>
            <a:r>
              <a:rPr b="1" lang="zh-HK" sz="2300">
                <a:solidFill>
                  <a:schemeClr val="dk1"/>
                </a:solidFill>
                <a:latin typeface="Calibri"/>
                <a:ea typeface="Calibri"/>
                <a:cs typeface="Calibri"/>
                <a:sym typeface="Calibri"/>
              </a:rPr>
              <a:t> </a:t>
            </a:r>
            <a:r>
              <a:rPr lang="zh-HK" sz="2300">
                <a:solidFill>
                  <a:schemeClr val="dk1"/>
                </a:solidFill>
                <a:latin typeface="Calibri"/>
                <a:ea typeface="Calibri"/>
                <a:cs typeface="Calibri"/>
                <a:sym typeface="Calibri"/>
              </a:rPr>
              <a:t>at each iteration</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Saved the scraped data into a CSV file</a:t>
            </a:r>
            <a:endParaRPr sz="17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
          <p:cNvSpPr txBox="1"/>
          <p:nvPr>
            <p:ph type="ctrTitle"/>
          </p:nvPr>
        </p:nvSpPr>
        <p:spPr>
          <a:xfrm>
            <a:off x="479376" y="637277"/>
            <a:ext cx="9144000" cy="7080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rPr>
              <a:t>Limitations &amp; Challenges</a:t>
            </a:r>
            <a:endParaRPr sz="5000">
              <a:latin typeface="Calibri"/>
              <a:ea typeface="Calibri"/>
              <a:cs typeface="Calibri"/>
              <a:sym typeface="Calibri"/>
            </a:endParaRPr>
          </a:p>
        </p:txBody>
      </p:sp>
      <p:sp>
        <p:nvSpPr>
          <p:cNvPr id="599" name="Google Shape;599;p9"/>
          <p:cNvSpPr txBox="1"/>
          <p:nvPr>
            <p:ph idx="1" type="subTitle"/>
          </p:nvPr>
        </p:nvSpPr>
        <p:spPr>
          <a:xfrm>
            <a:off x="479376" y="1560867"/>
            <a:ext cx="10801200" cy="504056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400"/>
              <a:buFont typeface="Noto Sans Symbols"/>
              <a:buChar char="◆"/>
            </a:pPr>
            <a:r>
              <a:rPr lang="zh-HK" sz="2500" u="sng">
                <a:latin typeface="Calibri"/>
                <a:ea typeface="Calibri"/>
                <a:cs typeface="Calibri"/>
                <a:sym typeface="Calibri"/>
              </a:rPr>
              <a:t>Limitations</a:t>
            </a:r>
            <a:endParaRPr sz="2500" u="sng">
              <a:latin typeface="Calibri"/>
              <a:ea typeface="Calibri"/>
              <a:cs typeface="Calibri"/>
              <a:sym typeface="Calibri"/>
            </a:endParaRPr>
          </a:p>
          <a:p>
            <a:pPr indent="-406400" lvl="0" marL="457200" rtl="0" algn="l">
              <a:lnSpc>
                <a:spcPct val="90000"/>
              </a:lnSpc>
              <a:spcBef>
                <a:spcPts val="1000"/>
              </a:spcBef>
              <a:spcAft>
                <a:spcPts val="0"/>
              </a:spcAft>
              <a:buSzPts val="2400"/>
              <a:buFont typeface="Arial"/>
              <a:buAutoNum type="arabicPeriod"/>
            </a:pPr>
            <a:r>
              <a:rPr lang="zh-HK" sz="2500">
                <a:latin typeface="Calibri"/>
                <a:ea typeface="Calibri"/>
                <a:cs typeface="Calibri"/>
                <a:sym typeface="Calibri"/>
              </a:rPr>
              <a:t>Less </a:t>
            </a:r>
            <a:r>
              <a:rPr b="0" i="0" lang="zh-HK" sz="2500">
                <a:latin typeface="Calibri"/>
                <a:ea typeface="Calibri"/>
                <a:cs typeface="Calibri"/>
                <a:sym typeface="Calibri"/>
              </a:rPr>
              <a:t>key information </a:t>
            </a:r>
            <a:r>
              <a:rPr lang="zh-HK" sz="2500">
                <a:latin typeface="Calibri"/>
                <a:ea typeface="Calibri"/>
                <a:cs typeface="Calibri"/>
                <a:sym typeface="Calibri"/>
              </a:rPr>
              <a:t>available</a:t>
            </a:r>
            <a:r>
              <a:rPr b="0" i="0" lang="zh-HK" sz="2500">
                <a:latin typeface="Calibri"/>
                <a:ea typeface="Calibri"/>
                <a:cs typeface="Calibri"/>
                <a:sym typeface="Calibri"/>
              </a:rPr>
              <a:t> </a:t>
            </a:r>
            <a:endParaRPr sz="25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b="0" i="0" lang="zh-HK" sz="2000">
                <a:latin typeface="Calibri"/>
                <a:ea typeface="Calibri"/>
                <a:cs typeface="Calibri"/>
                <a:sym typeface="Calibri"/>
              </a:rPr>
              <a:t>such as repeat purchases and customer loyalty metrics</a:t>
            </a:r>
            <a:endParaRPr sz="2000"/>
          </a:p>
          <a:p>
            <a:pPr indent="-406400" lvl="0" marL="457200" rtl="0" algn="l">
              <a:spcBef>
                <a:spcPts val="1000"/>
              </a:spcBef>
              <a:spcAft>
                <a:spcPts val="0"/>
              </a:spcAft>
              <a:buSzPts val="2400"/>
              <a:buAutoNum type="arabicPeriod"/>
            </a:pPr>
            <a:r>
              <a:rPr lang="zh-HK" sz="2500"/>
              <a:t>Imbalanced distribution of ratings, heavily skewed towards high ratings</a:t>
            </a:r>
            <a:endParaRPr sz="2500"/>
          </a:p>
          <a:p>
            <a:pPr indent="0" lvl="0" marL="50800" rtl="0" algn="l">
              <a:spcBef>
                <a:spcPts val="1000"/>
              </a:spcBef>
              <a:spcAft>
                <a:spcPts val="0"/>
              </a:spcAft>
              <a:buSzPts val="2400"/>
              <a:buNone/>
            </a:pPr>
            <a:r>
              <a:rPr lang="zh-HK">
                <a:latin typeface="MingLiu"/>
                <a:ea typeface="MingLiu"/>
                <a:cs typeface="MingLiu"/>
                <a:sym typeface="MingLiu"/>
              </a:rPr>
              <a:t>  ˙ </a:t>
            </a:r>
            <a:r>
              <a:rPr lang="zh-HK" sz="2000"/>
              <a:t>hinders the development of robust models for machine learning applications</a:t>
            </a:r>
            <a:endParaRPr sz="2000"/>
          </a:p>
          <a:p>
            <a:pPr indent="-254000" lvl="0" marL="457200" rtl="0" algn="l">
              <a:lnSpc>
                <a:spcPct val="90000"/>
              </a:lnSpc>
              <a:spcBef>
                <a:spcPts val="1000"/>
              </a:spcBef>
              <a:spcAft>
                <a:spcPts val="0"/>
              </a:spcAft>
              <a:buSzPts val="2400"/>
              <a:buFont typeface="Arial"/>
              <a:buNone/>
            </a:pPr>
            <a:r>
              <a:t/>
            </a:r>
            <a:endParaRPr/>
          </a:p>
          <a:p>
            <a:pPr indent="-406400" lvl="0" marL="457200" rtl="0" algn="l">
              <a:lnSpc>
                <a:spcPct val="90000"/>
              </a:lnSpc>
              <a:spcBef>
                <a:spcPts val="1000"/>
              </a:spcBef>
              <a:spcAft>
                <a:spcPts val="0"/>
              </a:spcAft>
              <a:buSzPts val="2400"/>
              <a:buFont typeface="Noto Sans Symbols"/>
              <a:buChar char="◆"/>
            </a:pPr>
            <a:r>
              <a:rPr lang="zh-HK" sz="2500" u="sng"/>
              <a:t>Challenges</a:t>
            </a:r>
            <a:endParaRPr sz="2500" u="sng"/>
          </a:p>
          <a:p>
            <a:pPr indent="-406400" lvl="0" marL="457200" rtl="0" algn="l">
              <a:lnSpc>
                <a:spcPct val="90000"/>
              </a:lnSpc>
              <a:spcBef>
                <a:spcPts val="1000"/>
              </a:spcBef>
              <a:spcAft>
                <a:spcPts val="0"/>
              </a:spcAft>
              <a:buSzPts val="2400"/>
              <a:buFont typeface="Arial"/>
              <a:buAutoNum type="arabicPeriod"/>
            </a:pPr>
            <a:r>
              <a:rPr lang="zh-HK" sz="2500"/>
              <a:t> Web scrapings</a:t>
            </a:r>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lang="zh-HK" sz="2000"/>
              <a:t>n</a:t>
            </a:r>
            <a:r>
              <a:rPr lang="zh-HK" sz="2000">
                <a:latin typeface="Calibri"/>
                <a:ea typeface="Calibri"/>
                <a:cs typeface="Calibri"/>
                <a:sym typeface="Calibri"/>
              </a:rPr>
              <a:t>eed to use </a:t>
            </a:r>
            <a:r>
              <a:rPr b="0" i="0" lang="zh-HK" sz="2000">
                <a:latin typeface="Calibri"/>
                <a:ea typeface="Calibri"/>
                <a:cs typeface="Calibri"/>
                <a:sym typeface="Calibri"/>
              </a:rPr>
              <a:t>various</a:t>
            </a:r>
            <a:r>
              <a:rPr lang="zh-HK" sz="2000">
                <a:latin typeface="Calibri"/>
                <a:ea typeface="Calibri"/>
                <a:cs typeface="Calibri"/>
                <a:sym typeface="Calibri"/>
              </a:rPr>
              <a:t> methods to break through anti-crawler measures on the iHerb website</a:t>
            </a:r>
            <a:endParaRPr/>
          </a:p>
          <a:p>
            <a:pPr indent="0" lvl="0" marL="50800" rtl="0" algn="l">
              <a:lnSpc>
                <a:spcPct val="90000"/>
              </a:lnSpc>
              <a:spcBef>
                <a:spcPts val="1000"/>
              </a:spcBef>
              <a:spcAft>
                <a:spcPts val="0"/>
              </a:spcAft>
              <a:buSzPts val="2400"/>
              <a:buNone/>
            </a:pPr>
            <a:r>
              <a:rPr lang="zh-HK" sz="2500"/>
              <a:t>2.   Dataset selection</a:t>
            </a:r>
            <a:endParaRPr sz="2500"/>
          </a:p>
          <a:p>
            <a:pPr indent="0" lvl="0" marL="0" rtl="0" algn="l">
              <a:lnSpc>
                <a:spcPct val="90000"/>
              </a:lnSpc>
              <a:spcBef>
                <a:spcPts val="800"/>
              </a:spcBef>
              <a:spcAft>
                <a:spcPts val="0"/>
              </a:spcAft>
              <a:buClr>
                <a:schemeClr val="dk1"/>
              </a:buClr>
              <a:buSzPts val="2595"/>
              <a:buNone/>
            </a:pPr>
            <a:r>
              <a:rPr lang="zh-HK" sz="2800">
                <a:latin typeface="MingLiu"/>
                <a:ea typeface="MingLiu"/>
                <a:cs typeface="MingLiu"/>
                <a:sym typeface="MingLiu"/>
              </a:rPr>
              <a:t>  </a:t>
            </a:r>
            <a:r>
              <a:rPr lang="zh-HK">
                <a:latin typeface="MingLiu"/>
                <a:ea typeface="MingLiu"/>
                <a:cs typeface="MingLiu"/>
                <a:sym typeface="MingLiu"/>
              </a:rPr>
              <a:t>˙ </a:t>
            </a:r>
            <a:r>
              <a:rPr lang="zh-HK" sz="2000">
                <a:solidFill>
                  <a:srgbClr val="000000"/>
                </a:solidFill>
              </a:rPr>
              <a:t>i</a:t>
            </a:r>
            <a:r>
              <a:rPr b="0" i="0" lang="zh-HK" sz="2000" u="none" strike="noStrike">
                <a:solidFill>
                  <a:srgbClr val="000000"/>
                </a:solidFill>
                <a:latin typeface="Calibri"/>
                <a:ea typeface="Calibri"/>
                <a:cs typeface="Calibri"/>
                <a:sym typeface="Calibri"/>
              </a:rPr>
              <a:t>nitially had </a:t>
            </a:r>
            <a:r>
              <a:rPr lang="zh-HK" sz="2000">
                <a:solidFill>
                  <a:srgbClr val="000000"/>
                </a:solidFill>
              </a:rPr>
              <a:t>different </a:t>
            </a:r>
            <a:r>
              <a:rPr b="0" i="0" lang="zh-HK" sz="2000" u="none" strike="noStrike">
                <a:solidFill>
                  <a:srgbClr val="000000"/>
                </a:solidFill>
                <a:latin typeface="Calibri"/>
                <a:ea typeface="Calibri"/>
                <a:cs typeface="Calibri"/>
                <a:sym typeface="Calibri"/>
              </a:rPr>
              <a:t> opinions on the theme, leading to delays due to an overload of ideas</a:t>
            </a:r>
            <a:endParaRPr sz="2000">
              <a:latin typeface="Calibri"/>
              <a:ea typeface="Calibri"/>
              <a:cs typeface="Calibri"/>
              <a:sym typeface="Calibri"/>
            </a:endParaRPr>
          </a:p>
        </p:txBody>
      </p:sp>
      <p:pic>
        <p:nvPicPr>
          <p:cNvPr descr="A line art of a few objects&#10;&#10;Description automatically generated with medium confidence" id="600" name="Google Shape;600;p9"/>
          <p:cNvPicPr preferRelativeResize="0"/>
          <p:nvPr/>
        </p:nvPicPr>
        <p:blipFill rotWithShape="1">
          <a:blip r:embed="rId3">
            <a:alphaModFix/>
          </a:blip>
          <a:srcRect b="0" l="0" r="0" t="0"/>
          <a:stretch/>
        </p:blipFill>
        <p:spPr>
          <a:xfrm>
            <a:off x="8848715" y="441796"/>
            <a:ext cx="2671896" cy="189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ctrTitle"/>
          </p:nvPr>
        </p:nvSpPr>
        <p:spPr>
          <a:xfrm>
            <a:off x="488861" y="680617"/>
            <a:ext cx="9144000" cy="8487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rmAutofit fontScale="90000"/>
          </a:bodyPr>
          <a:lstStyle/>
          <a:p>
            <a:pPr indent="0" lvl="0" marL="0" rtl="0" algn="l">
              <a:lnSpc>
                <a:spcPct val="115000"/>
              </a:lnSpc>
              <a:spcBef>
                <a:spcPts val="1200"/>
              </a:spcBef>
              <a:spcAft>
                <a:spcPts val="0"/>
              </a:spcAft>
              <a:buClr>
                <a:schemeClr val="dk1"/>
              </a:buClr>
              <a:buSzPct val="30554"/>
              <a:buFont typeface="Arial"/>
              <a:buNone/>
            </a:pPr>
            <a:r>
              <a:t/>
            </a:r>
            <a:endParaRPr b="1" sz="3600">
              <a:latin typeface="Arial"/>
              <a:ea typeface="Arial"/>
              <a:cs typeface="Arial"/>
              <a:sym typeface="Arial"/>
            </a:endParaRPr>
          </a:p>
          <a:p>
            <a:pPr indent="0" lvl="0" marL="0" rtl="0" algn="l">
              <a:lnSpc>
                <a:spcPct val="115000"/>
              </a:lnSpc>
              <a:spcBef>
                <a:spcPts val="1200"/>
              </a:spcBef>
              <a:spcAft>
                <a:spcPts val="1200"/>
              </a:spcAft>
              <a:buClr>
                <a:schemeClr val="dk1"/>
              </a:buClr>
              <a:buSzPct val="30555"/>
              <a:buFont typeface="Arial"/>
              <a:buNone/>
            </a:pPr>
            <a:r>
              <a:rPr b="1" lang="zh-HK" sz="5600">
                <a:latin typeface="Calibri"/>
                <a:ea typeface="Calibri"/>
                <a:cs typeface="Calibri"/>
                <a:sym typeface="Calibri"/>
              </a:rPr>
              <a:t>Future Work</a:t>
            </a:r>
            <a:endParaRPr sz="5600">
              <a:latin typeface="Calibri"/>
              <a:ea typeface="Calibri"/>
              <a:cs typeface="Calibri"/>
              <a:sym typeface="Calibri"/>
            </a:endParaRPr>
          </a:p>
        </p:txBody>
      </p:sp>
      <p:sp>
        <p:nvSpPr>
          <p:cNvPr id="606" name="Google Shape;606;p10"/>
          <p:cNvSpPr txBox="1"/>
          <p:nvPr>
            <p:ph idx="1" type="subTitle"/>
          </p:nvPr>
        </p:nvSpPr>
        <p:spPr>
          <a:xfrm>
            <a:off x="-415625" y="1529329"/>
            <a:ext cx="11449200" cy="5127600"/>
          </a:xfrm>
          <a:prstGeom prst="rect">
            <a:avLst/>
          </a:prstGeom>
          <a:noFill/>
          <a:ln>
            <a:noFill/>
          </a:ln>
        </p:spPr>
        <p:txBody>
          <a:bodyPr anchorCtr="0" anchor="t" bIns="45700" lIns="91425" spcFirstLastPara="1" rIns="91425" wrap="square" tIns="45700">
            <a:normAutofit fontScale="77500" lnSpcReduction="20000"/>
          </a:bodyPr>
          <a:lstStyle/>
          <a:p>
            <a:pPr indent="-417194" lvl="2" marL="1371600" rtl="0" algn="l">
              <a:lnSpc>
                <a:spcPct val="115000"/>
              </a:lnSpc>
              <a:spcBef>
                <a:spcPts val="500"/>
              </a:spcBef>
              <a:spcAft>
                <a:spcPts val="0"/>
              </a:spcAft>
              <a:buClr>
                <a:schemeClr val="dk1"/>
              </a:buClr>
              <a:buSzPct val="100000"/>
              <a:buFont typeface="Noto Sans Symbols"/>
              <a:buChar char="■"/>
            </a:pPr>
            <a:r>
              <a:rPr lang="zh-HK" sz="2800"/>
              <a:t>A more comprehensive analysis</a:t>
            </a:r>
            <a:endParaRPr/>
          </a:p>
          <a:p>
            <a:pPr indent="0" lvl="2" marL="914400" rtl="0" algn="l">
              <a:lnSpc>
                <a:spcPct val="115000"/>
              </a:lnSpc>
              <a:spcBef>
                <a:spcPts val="500"/>
              </a:spcBef>
              <a:spcAft>
                <a:spcPts val="0"/>
              </a:spcAft>
              <a:buClr>
                <a:schemeClr val="dk1"/>
              </a:buClr>
              <a:buSzPct val="100000"/>
              <a:buNone/>
            </a:pPr>
            <a:r>
              <a:rPr lang="zh-HK" sz="2800">
                <a:latin typeface="Arial"/>
                <a:ea typeface="Arial"/>
                <a:cs typeface="Arial"/>
                <a:sym typeface="Arial"/>
              </a:rPr>
              <a:t>      - </a:t>
            </a:r>
            <a:r>
              <a:rPr b="0" i="0" lang="zh-HK" sz="2800">
                <a:latin typeface="Calibri"/>
                <a:ea typeface="Calibri"/>
                <a:cs typeface="Calibri"/>
                <a:sym typeface="Calibri"/>
              </a:rPr>
              <a:t>analyze lower-rated </a:t>
            </a:r>
            <a:r>
              <a:rPr lang="zh-HK" sz="2800">
                <a:latin typeface="Calibri"/>
                <a:ea typeface="Calibri"/>
                <a:cs typeface="Calibri"/>
                <a:sym typeface="Calibri"/>
              </a:rPr>
              <a:t>products (one-star and two-star)</a:t>
            </a:r>
            <a:endParaRPr sz="2800" u="none" strike="noStrike">
              <a:latin typeface="Calibri"/>
              <a:ea typeface="Calibri"/>
              <a:cs typeface="Calibri"/>
              <a:sym typeface="Calibri"/>
            </a:endParaRPr>
          </a:p>
          <a:p>
            <a:pPr indent="0" lvl="0" marL="1371600" rtl="0" algn="l">
              <a:lnSpc>
                <a:spcPct val="115000"/>
              </a:lnSpc>
              <a:spcBef>
                <a:spcPts val="500"/>
              </a:spcBef>
              <a:spcAft>
                <a:spcPts val="0"/>
              </a:spcAft>
              <a:buSzPct val="85714"/>
              <a:buNone/>
            </a:pPr>
            <a:r>
              <a:t/>
            </a:r>
            <a:endParaRPr sz="2800"/>
          </a:p>
          <a:p>
            <a:pPr indent="-417194" lvl="2" marL="1371600" rtl="0" algn="l">
              <a:lnSpc>
                <a:spcPct val="115000"/>
              </a:lnSpc>
              <a:spcBef>
                <a:spcPts val="500"/>
              </a:spcBef>
              <a:spcAft>
                <a:spcPts val="0"/>
              </a:spcAft>
              <a:buClr>
                <a:schemeClr val="dk1"/>
              </a:buClr>
              <a:buSzPct val="100000"/>
              <a:buFont typeface="Noto Sans Symbols"/>
              <a:buChar char="■"/>
            </a:pPr>
            <a:r>
              <a:rPr lang="zh-HK" sz="2800" u="none" strike="noStrike"/>
              <a:t>Year-over-year comparisons</a:t>
            </a:r>
            <a:endParaRPr/>
          </a:p>
          <a:p>
            <a:pPr indent="0" lvl="2" marL="914400" rtl="0" algn="l">
              <a:lnSpc>
                <a:spcPct val="115000"/>
              </a:lnSpc>
              <a:spcBef>
                <a:spcPts val="500"/>
              </a:spcBef>
              <a:spcAft>
                <a:spcPts val="0"/>
              </a:spcAft>
              <a:buClr>
                <a:schemeClr val="dk1"/>
              </a:buClr>
              <a:buSzPct val="100000"/>
              <a:buNone/>
            </a:pPr>
            <a:r>
              <a:rPr lang="zh-HK" sz="2800" u="none" strike="noStrike"/>
              <a:t>      - </a:t>
            </a:r>
            <a:r>
              <a:rPr lang="zh-HK" sz="2800">
                <a:latin typeface="Calibri"/>
                <a:ea typeface="Calibri"/>
                <a:cs typeface="Calibri"/>
                <a:sym typeface="Calibri"/>
              </a:rPr>
              <a:t>c</a:t>
            </a:r>
            <a:r>
              <a:rPr lang="zh-HK" sz="2800" u="none" strike="noStrike">
                <a:latin typeface="Calibri"/>
                <a:ea typeface="Calibri"/>
                <a:cs typeface="Calibri"/>
                <a:sym typeface="Calibri"/>
              </a:rPr>
              <a:t>omparison of sales of various brands in recent years</a:t>
            </a:r>
            <a:endParaRPr/>
          </a:p>
          <a:p>
            <a:pPr indent="0" lvl="2" marL="914400" rtl="0" algn="l">
              <a:lnSpc>
                <a:spcPct val="115000"/>
              </a:lnSpc>
              <a:spcBef>
                <a:spcPts val="500"/>
              </a:spcBef>
              <a:spcAft>
                <a:spcPts val="0"/>
              </a:spcAft>
              <a:buClr>
                <a:schemeClr val="dk1"/>
              </a:buClr>
              <a:buSzPct val="100000"/>
              <a:buNone/>
            </a:pPr>
            <a:r>
              <a:rPr lang="zh-HK" sz="2800">
                <a:latin typeface="Calibri"/>
                <a:ea typeface="Calibri"/>
                <a:cs typeface="Calibri"/>
                <a:sym typeface="Calibri"/>
              </a:rPr>
              <a:t>      - c</a:t>
            </a:r>
            <a:r>
              <a:rPr lang="zh-HK" sz="2800" u="none" strike="noStrike">
                <a:latin typeface="Calibri"/>
                <a:ea typeface="Calibri"/>
                <a:cs typeface="Calibri"/>
                <a:sym typeface="Calibri"/>
              </a:rPr>
              <a:t>hanges in best sellers </a:t>
            </a:r>
            <a:r>
              <a:rPr b="0" i="0" lang="zh-HK" sz="2800" u="none" cap="none" strike="noStrike">
                <a:solidFill>
                  <a:srgbClr val="000000"/>
                </a:solidFill>
                <a:latin typeface="Calibri"/>
                <a:ea typeface="Calibri"/>
                <a:cs typeface="Calibri"/>
                <a:sym typeface="Calibri"/>
              </a:rPr>
              <a:t>in recent years</a:t>
            </a:r>
            <a:endParaRPr b="0" i="0" sz="2800" u="none" cap="none" strike="noStrike">
              <a:solidFill>
                <a:srgbClr val="000000"/>
              </a:solidFill>
              <a:latin typeface="Calibri"/>
              <a:ea typeface="Calibri"/>
              <a:cs typeface="Calibri"/>
              <a:sym typeface="Calibri"/>
            </a:endParaRPr>
          </a:p>
          <a:p>
            <a:pPr indent="0" lvl="2" marL="914400" rtl="0" algn="l">
              <a:lnSpc>
                <a:spcPct val="115000"/>
              </a:lnSpc>
              <a:spcBef>
                <a:spcPts val="500"/>
              </a:spcBef>
              <a:spcAft>
                <a:spcPts val="0"/>
              </a:spcAft>
              <a:buClr>
                <a:schemeClr val="dk1"/>
              </a:buClr>
              <a:buSzPct val="100000"/>
              <a:buNone/>
            </a:pPr>
            <a:r>
              <a:t/>
            </a:r>
            <a:endParaRPr sz="2800">
              <a:solidFill>
                <a:srgbClr val="000000"/>
              </a:solidFill>
            </a:endParaRPr>
          </a:p>
          <a:p>
            <a:pPr indent="-417194" lvl="2" marL="1371600" rtl="0" algn="l">
              <a:lnSpc>
                <a:spcPct val="115000"/>
              </a:lnSpc>
              <a:spcBef>
                <a:spcPts val="500"/>
              </a:spcBef>
              <a:spcAft>
                <a:spcPts val="0"/>
              </a:spcAft>
              <a:buSzPct val="100000"/>
              <a:buFont typeface="Noto Sans Symbols"/>
              <a:buChar char="■"/>
            </a:pPr>
            <a:r>
              <a:rPr lang="zh-HK" sz="2800"/>
              <a:t>Create a customized list of stopwords to enhance sentiment analysis</a:t>
            </a:r>
            <a:endParaRPr sz="2800"/>
          </a:p>
          <a:p>
            <a:pPr indent="0" lvl="0" marL="914400" rtl="0" algn="l">
              <a:lnSpc>
                <a:spcPct val="115000"/>
              </a:lnSpc>
              <a:spcBef>
                <a:spcPts val="500"/>
              </a:spcBef>
              <a:spcAft>
                <a:spcPts val="0"/>
              </a:spcAft>
              <a:buNone/>
            </a:pPr>
            <a:r>
              <a:rPr lang="zh-HK" sz="2800"/>
              <a:t>      - preserving negation words</a:t>
            </a:r>
            <a:endParaRPr sz="2800"/>
          </a:p>
          <a:p>
            <a:pPr indent="0" lvl="0" marL="1371600" rtl="0" algn="l">
              <a:lnSpc>
                <a:spcPct val="115000"/>
              </a:lnSpc>
              <a:spcBef>
                <a:spcPts val="1000"/>
              </a:spcBef>
              <a:spcAft>
                <a:spcPts val="0"/>
              </a:spcAft>
              <a:buNone/>
            </a:pPr>
            <a:r>
              <a:t/>
            </a:r>
            <a:endParaRPr sz="2800"/>
          </a:p>
          <a:p>
            <a:pPr indent="-417194" lvl="2" marL="1371600" rtl="0" algn="l">
              <a:lnSpc>
                <a:spcPct val="115000"/>
              </a:lnSpc>
              <a:spcBef>
                <a:spcPts val="500"/>
              </a:spcBef>
              <a:spcAft>
                <a:spcPts val="0"/>
              </a:spcAft>
              <a:buSzPct val="100000"/>
              <a:buFont typeface="Noto Sans Symbols"/>
              <a:buChar char="■"/>
            </a:pPr>
            <a:r>
              <a:rPr lang="zh-HK" sz="2800"/>
              <a:t>Train sentiment models using  a balanced dataset</a:t>
            </a:r>
            <a:endParaRPr sz="2800"/>
          </a:p>
          <a:p>
            <a:pPr indent="0" lvl="0" marL="914400" rtl="0" algn="l">
              <a:lnSpc>
                <a:spcPct val="115000"/>
              </a:lnSpc>
              <a:spcBef>
                <a:spcPts val="500"/>
              </a:spcBef>
              <a:spcAft>
                <a:spcPts val="0"/>
              </a:spcAft>
              <a:buNone/>
            </a:pPr>
            <a:r>
              <a:rPr lang="zh-HK" sz="2800"/>
              <a:t>      - aiming to address overfitting issues</a:t>
            </a:r>
            <a:endParaRPr sz="2800"/>
          </a:p>
          <a:p>
            <a:pPr indent="0" lvl="2" marL="914400" rtl="0" algn="l">
              <a:lnSpc>
                <a:spcPct val="115000"/>
              </a:lnSpc>
              <a:spcBef>
                <a:spcPts val="500"/>
              </a:spcBef>
              <a:spcAft>
                <a:spcPts val="0"/>
              </a:spcAft>
              <a:buClr>
                <a:schemeClr val="dk1"/>
              </a:buClr>
              <a:buSzPct val="100000"/>
              <a:buNone/>
            </a:pPr>
            <a:r>
              <a:rPr lang="zh-HK" sz="2800"/>
              <a:t> </a:t>
            </a:r>
            <a:endParaRPr sz="2800">
              <a:solidFill>
                <a:srgbClr val="000000"/>
              </a:solidFill>
            </a:endParaRPr>
          </a:p>
        </p:txBody>
      </p:sp>
      <p:pic>
        <p:nvPicPr>
          <p:cNvPr descr="What, Why and How of Data Visualisation | AI Planet (formerly DPhi)" id="607" name="Google Shape;607;p10"/>
          <p:cNvPicPr preferRelativeResize="0"/>
          <p:nvPr/>
        </p:nvPicPr>
        <p:blipFill rotWithShape="1">
          <a:blip r:embed="rId3">
            <a:alphaModFix/>
          </a:blip>
          <a:srcRect b="13255" l="0" r="0" t="0"/>
          <a:stretch/>
        </p:blipFill>
        <p:spPr>
          <a:xfrm>
            <a:off x="7843805" y="680625"/>
            <a:ext cx="4012649" cy="17081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79a34789ad_0_28"/>
          <p:cNvSpPr txBox="1"/>
          <p:nvPr>
            <p:ph type="ctrTitle"/>
          </p:nvPr>
        </p:nvSpPr>
        <p:spPr>
          <a:xfrm>
            <a:off x="516569" y="561078"/>
            <a:ext cx="9144000" cy="7572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Reference</a:t>
            </a:r>
            <a:endParaRPr sz="5000">
              <a:latin typeface="Calibri"/>
              <a:ea typeface="Calibri"/>
              <a:cs typeface="Calibri"/>
              <a:sym typeface="Calibri"/>
            </a:endParaRPr>
          </a:p>
        </p:txBody>
      </p:sp>
      <p:sp>
        <p:nvSpPr>
          <p:cNvPr id="613" name="Google Shape;613;g279a34789ad_0_28"/>
          <p:cNvSpPr txBox="1"/>
          <p:nvPr>
            <p:ph idx="1" type="subTitle"/>
          </p:nvPr>
        </p:nvSpPr>
        <p:spPr>
          <a:xfrm>
            <a:off x="516569" y="1624632"/>
            <a:ext cx="10845710" cy="5355976"/>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Dataset:</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3">
                  <a:extLst>
                    <a:ext uri="{A12FA001-AC4F-418D-AE19-62706E023703}">
                      <ahyp:hlinkClr val="tx"/>
                    </a:ext>
                  </a:extLst>
                </a:hlinkClick>
              </a:rPr>
              <a:t>https://hk.iherb.com/c/hair-care</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Use WebDriver to automate Microsoft Edge: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4">
                  <a:extLst>
                    <a:ext uri="{A12FA001-AC4F-418D-AE19-62706E023703}">
                      <ahyp:hlinkClr val="tx"/>
                    </a:ext>
                  </a:extLst>
                </a:hlinkClick>
              </a:rPr>
              <a:t>Use WebDriver to automate Microsoft Edge - Microsoft Edge Developer documentation | Microsoft Learn</a:t>
            </a:r>
            <a:endParaRPr b="0"/>
          </a:p>
          <a:p>
            <a:pPr indent="-406400" lvl="0" marL="457200" rtl="0" algn="l">
              <a:lnSpc>
                <a:spcPct val="90000"/>
              </a:lnSpc>
              <a:spcBef>
                <a:spcPts val="0"/>
              </a:spcBef>
              <a:spcAft>
                <a:spcPts val="0"/>
              </a:spcAft>
              <a:buSzPts val="2400"/>
              <a:buNone/>
            </a:pPr>
            <a:r>
              <a:t/>
            </a:r>
            <a:endParaRPr b="0"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How to create Tooltip Pages in Power BI</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5">
                  <a:extLst>
                    <a:ext uri="{A12FA001-AC4F-418D-AE19-62706E023703}">
                      <ahyp:hlinkClr val="tx"/>
                    </a:ext>
                  </a:extLst>
                </a:hlinkClick>
              </a:rPr>
              <a:t>https://www.youtube.com/watch?v=npaQ42K1sTs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Instant Data Scraper &amp; Octoparse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6">
                  <a:extLst>
                    <a:ext uri="{A12FA001-AC4F-418D-AE19-62706E023703}">
                      <ahyp:hlinkClr val="tx"/>
                    </a:ext>
                  </a:extLst>
                </a:hlinkClick>
              </a:rPr>
              <a:t>https://www.youtube.com/watch?v=0xzTzw6GQiw&amp;t=87s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NLP &amp; Sentiment Analysis Tutorial </a:t>
            </a:r>
            <a:endParaRPr b="0"/>
          </a:p>
          <a:p>
            <a:pPr indent="-406400" lvl="0" marL="457200" rtl="0" algn="just">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7">
                  <a:extLst>
                    <a:ext uri="{A12FA001-AC4F-418D-AE19-62706E023703}">
                      <ahyp:hlinkClr val="tx"/>
                    </a:ext>
                  </a:extLst>
                </a:hlinkClick>
              </a:rPr>
              <a:t>https://www.kaggle.com/code/furkannakdagg/nlp-sentiment-analysis-tutorial</a:t>
            </a:r>
            <a:endParaRPr b="0">
              <a:solidFill>
                <a:srgbClr val="1155CC"/>
              </a:solidFill>
            </a:endParaRPr>
          </a:p>
          <a:p>
            <a:pPr indent="-406400" lvl="0" marL="457200" rtl="0" algn="ctr">
              <a:lnSpc>
                <a:spcPct val="90000"/>
              </a:lnSpc>
              <a:spcBef>
                <a:spcPts val="1000"/>
              </a:spcBef>
              <a:spcAft>
                <a:spcPts val="0"/>
              </a:spcAft>
              <a:buClr>
                <a:schemeClr val="dk1"/>
              </a:buClr>
              <a:buSzPts val="2400"/>
              <a:buNone/>
            </a:pPr>
            <a:br>
              <a:rPr lang="zh-HK"/>
            </a:br>
            <a:br>
              <a:rPr lang="zh-HK"/>
            </a:b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0ab2f58695_0_4"/>
          <p:cNvSpPr txBox="1"/>
          <p:nvPr>
            <p:ph type="ctrTitle"/>
          </p:nvPr>
        </p:nvSpPr>
        <p:spPr>
          <a:xfrm>
            <a:off x="1524000" y="2145688"/>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750"/>
              </a:spcBef>
              <a:spcAft>
                <a:spcPts val="0"/>
              </a:spcAft>
              <a:buNone/>
            </a:pPr>
            <a:r>
              <a:rPr b="1" lang="zh-HK">
                <a:solidFill>
                  <a:srgbClr val="184037"/>
                </a:solidFill>
              </a:rPr>
              <a:t>Thank you</a:t>
            </a:r>
            <a:endParaRPr b="1">
              <a:solidFill>
                <a:srgbClr val="184037"/>
              </a:solidFill>
            </a:endParaRPr>
          </a:p>
          <a:p>
            <a:pPr indent="0" lvl="0" marL="0" rtl="0" algn="ctr">
              <a:spcBef>
                <a:spcPts val="750"/>
              </a:spcBef>
              <a:spcAft>
                <a:spcPts val="0"/>
              </a:spcAft>
              <a:buNone/>
            </a:pPr>
            <a:r>
              <a:rPr b="1" lang="zh-HK">
                <a:solidFill>
                  <a:srgbClr val="184037"/>
                </a:solidFill>
              </a:rPr>
              <a:t>&amp;</a:t>
            </a:r>
            <a:endParaRPr b="1">
              <a:solidFill>
                <a:srgbClr val="184037"/>
              </a:solidFill>
            </a:endParaRPr>
          </a:p>
          <a:p>
            <a:pPr indent="0" lvl="0" marL="0" rtl="0" algn="ctr">
              <a:spcBef>
                <a:spcPts val="750"/>
              </a:spcBef>
              <a:spcAft>
                <a:spcPts val="0"/>
              </a:spcAft>
              <a:buNone/>
            </a:pPr>
            <a:r>
              <a:rPr b="1" lang="zh-HK">
                <a:solidFill>
                  <a:srgbClr val="184037"/>
                </a:solidFill>
              </a:rPr>
              <a:t>welcome any questions</a:t>
            </a:r>
            <a:endParaRPr/>
          </a:p>
        </p:txBody>
      </p:sp>
      <p:sp>
        <p:nvSpPr>
          <p:cNvPr id="619" name="Google Shape;619;g30ab2f58695_0_4"/>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0" name="Google Shape;620;g30ab2f58695_0_4"/>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ee13e62a96_0_87"/>
          <p:cNvSpPr txBox="1"/>
          <p:nvPr>
            <p:ph type="ctrTitle"/>
          </p:nvPr>
        </p:nvSpPr>
        <p:spPr>
          <a:xfrm>
            <a:off x="509642" y="138545"/>
            <a:ext cx="12028722" cy="1163813"/>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pic>
        <p:nvPicPr>
          <p:cNvPr descr="A group of hair products&#10;&#10;Description automatically generated" id="162" name="Google Shape;162;g2ee13e62a96_0_87"/>
          <p:cNvPicPr preferRelativeResize="0"/>
          <p:nvPr/>
        </p:nvPicPr>
        <p:blipFill rotWithShape="1">
          <a:blip r:embed="rId4">
            <a:alphaModFix/>
          </a:blip>
          <a:srcRect b="0" l="0" r="0" t="0"/>
          <a:stretch/>
        </p:blipFill>
        <p:spPr>
          <a:xfrm>
            <a:off x="10358718" y="5036233"/>
            <a:ext cx="1763659" cy="1683221"/>
          </a:xfrm>
          <a:prstGeom prst="rect">
            <a:avLst/>
          </a:prstGeom>
          <a:noFill/>
          <a:ln>
            <a:noFill/>
          </a:ln>
        </p:spPr>
      </p:pic>
      <p:graphicFrame>
        <p:nvGraphicFramePr>
          <p:cNvPr id="163" name="Google Shape;163;g2ee13e62a96_0_87"/>
          <p:cNvGraphicFramePr/>
          <p:nvPr/>
        </p:nvGraphicFramePr>
        <p:xfrm>
          <a:off x="647115" y="2078356"/>
          <a:ext cx="9588386" cy="4494092"/>
        </p:xfrm>
        <a:graphic>
          <a:graphicData uri="http://schemas.openxmlformats.org/presentationml/2006/ole">
            <mc:AlternateContent>
              <mc:Choice Requires="v">
                <p:oleObj r:id="rId5" imgH="4494092" imgW="9588386" progId="Excel.Sheet.12" spid="_x0000_s1">
                  <p:embed/>
                </p:oleObj>
              </mc:Choice>
              <mc:Fallback>
                <p:oleObj r:id="rId6" imgH="4494092" imgW="9588386" progId="Excel.Sheet.12">
                  <p:embed/>
                  <p:pic>
                    <p:nvPicPr>
                      <p:cNvPr id="163" name="Google Shape;163;g2ee13e62a96_0_87"/>
                      <p:cNvPicPr preferRelativeResize="0"/>
                      <p:nvPr/>
                    </p:nvPicPr>
                    <p:blipFill rotWithShape="1">
                      <a:blip r:embed="rId7">
                        <a:alphaModFix/>
                      </a:blip>
                      <a:srcRect b="0" l="0" r="0" t="0"/>
                      <a:stretch/>
                    </p:blipFill>
                    <p:spPr>
                      <a:xfrm>
                        <a:off x="647115" y="2078356"/>
                        <a:ext cx="9588386" cy="4494092"/>
                      </a:xfrm>
                      <a:prstGeom prst="rect">
                        <a:avLst/>
                      </a:prstGeom>
                      <a:noFill/>
                      <a:ln>
                        <a:noFill/>
                      </a:ln>
                    </p:spPr>
                  </p:pic>
                </p:oleObj>
              </mc:Fallback>
            </mc:AlternateContent>
          </a:graphicData>
        </a:graphic>
      </p:graphicFrame>
      <p:sp>
        <p:nvSpPr>
          <p:cNvPr id="164" name="Google Shape;164;g2ee13e62a96_0_87"/>
          <p:cNvSpPr txBox="1"/>
          <p:nvPr/>
        </p:nvSpPr>
        <p:spPr>
          <a:xfrm>
            <a:off x="509650" y="1302350"/>
            <a:ext cx="10509300" cy="569400"/>
          </a:xfrm>
          <a:prstGeom prst="rect">
            <a:avLst/>
          </a:prstGeom>
          <a:noFill/>
          <a:ln>
            <a:noFill/>
          </a:ln>
        </p:spPr>
        <p:txBody>
          <a:bodyPr anchorCtr="0" anchor="t" bIns="91425" lIns="91425" spcFirstLastPara="1" rIns="91425" wrap="square" tIns="91425">
            <a:spAutoFit/>
          </a:bodyPr>
          <a:lstStyle/>
          <a:p>
            <a:pPr indent="-158750" lvl="0" marL="0" rtl="0" algn="l">
              <a:spcBef>
                <a:spcPts val="0"/>
              </a:spcBef>
              <a:spcAft>
                <a:spcPts val="0"/>
              </a:spcAft>
              <a:buClr>
                <a:schemeClr val="dk1"/>
              </a:buClr>
              <a:buSzPts val="2500"/>
              <a:buChar char="•"/>
            </a:pPr>
            <a:r>
              <a:rPr b="1" lang="zh-HK" sz="2500">
                <a:solidFill>
                  <a:schemeClr val="dk1"/>
                </a:solidFill>
                <a:latin typeface="Calibri"/>
                <a:ea typeface="Calibri"/>
                <a:cs typeface="Calibri"/>
                <a:sym typeface="Calibri"/>
              </a:rPr>
              <a:t>Bot Detection</a:t>
            </a:r>
            <a:r>
              <a:rPr lang="zh-HK" sz="2500">
                <a:solidFill>
                  <a:schemeClr val="dk1"/>
                </a:solidFill>
                <a:latin typeface="Calibri"/>
                <a:ea typeface="Calibri"/>
                <a:cs typeface="Calibri"/>
                <a:sym typeface="Calibri"/>
              </a:rPr>
              <a:t>: iHerb product pages detect bots using </a:t>
            </a:r>
            <a:r>
              <a:rPr b="1" lang="zh-HK" sz="2500">
                <a:solidFill>
                  <a:schemeClr val="dk1"/>
                </a:solidFill>
                <a:latin typeface="Calibri"/>
                <a:ea typeface="Calibri"/>
                <a:cs typeface="Calibri"/>
                <a:sym typeface="Calibri"/>
              </a:rPr>
              <a:t>XParameter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ctrTitle"/>
          </p:nvPr>
        </p:nvSpPr>
        <p:spPr>
          <a:xfrm>
            <a:off x="509642" y="290945"/>
            <a:ext cx="12028800" cy="1163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sp>
        <p:nvSpPr>
          <p:cNvPr id="170" name="Google Shape;170;p1"/>
          <p:cNvSpPr txBox="1"/>
          <p:nvPr/>
        </p:nvSpPr>
        <p:spPr>
          <a:xfrm>
            <a:off x="642513" y="2062775"/>
            <a:ext cx="117630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lang="zh-HK" sz="2500">
                <a:latin typeface="Calibri"/>
                <a:ea typeface="Calibri"/>
                <a:cs typeface="Calibri"/>
                <a:sym typeface="Calibri"/>
              </a:rPr>
              <a:t>Solution: </a:t>
            </a:r>
            <a:r>
              <a:rPr lang="zh-HK" sz="2500">
                <a:latin typeface="Calibri"/>
                <a:ea typeface="Calibri"/>
                <a:cs typeface="Calibri"/>
                <a:sym typeface="Calibri"/>
              </a:rPr>
              <a:t>A</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semi-manual script </a:t>
            </a:r>
            <a:r>
              <a:rPr lang="zh-HK" sz="2500">
                <a:latin typeface="Calibri"/>
                <a:ea typeface="Calibri"/>
                <a:cs typeface="Calibri"/>
                <a:sym typeface="Calibri"/>
              </a:rPr>
              <a:t>was</a:t>
            </a:r>
            <a:r>
              <a:rPr i="0" lang="zh-HK" sz="2500" u="none" cap="none" strike="noStrike">
                <a:solidFill>
                  <a:srgbClr val="000000"/>
                </a:solidFill>
                <a:latin typeface="Calibri"/>
                <a:ea typeface="Calibri"/>
                <a:cs typeface="Calibri"/>
                <a:sym typeface="Calibri"/>
              </a:rPr>
              <a:t> </a:t>
            </a:r>
            <a:r>
              <a:rPr b="0" i="0" lang="zh-HK" sz="2500" u="none" cap="none" strike="noStrike">
                <a:solidFill>
                  <a:srgbClr val="000000"/>
                </a:solidFill>
                <a:latin typeface="Calibri"/>
                <a:ea typeface="Calibri"/>
                <a:cs typeface="Calibri"/>
                <a:sym typeface="Calibri"/>
              </a:rPr>
              <a:t>implemented as a workaround.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Product Links</a:t>
            </a:r>
            <a:r>
              <a:rPr b="0" i="0" lang="zh-HK" sz="2500" u="none" cap="none" strike="noStrike">
                <a:solidFill>
                  <a:srgbClr val="000000"/>
                </a:solidFill>
                <a:latin typeface="Calibri"/>
                <a:ea typeface="Calibri"/>
                <a:cs typeface="Calibri"/>
                <a:sym typeface="Calibri"/>
              </a:rPr>
              <a:t>: Scraped links for </a:t>
            </a:r>
            <a:r>
              <a:rPr b="1" i="0" lang="zh-HK" sz="2500" u="none" cap="none" strike="noStrike">
                <a:solidFill>
                  <a:srgbClr val="000000"/>
                </a:solidFill>
                <a:latin typeface="Calibri"/>
                <a:ea typeface="Calibri"/>
                <a:cs typeface="Calibri"/>
                <a:sym typeface="Calibri"/>
              </a:rPr>
              <a:t>630 targeted products </a:t>
            </a:r>
            <a:r>
              <a:rPr b="0" i="0" lang="zh-HK" sz="2500" u="none" cap="none" strike="noStrike">
                <a:solidFill>
                  <a:srgbClr val="000000"/>
                </a:solidFill>
                <a:latin typeface="Calibri"/>
                <a:ea typeface="Calibri"/>
                <a:cs typeface="Calibri"/>
                <a:sym typeface="Calibri"/>
              </a:rPr>
              <a:t>and saved them in</a:t>
            </a:r>
            <a:r>
              <a:rPr i="0" lang="zh-HK" sz="2500" u="none" cap="none" strike="noStrike">
                <a:solidFill>
                  <a:srgbClr val="000000"/>
                </a:solidFill>
                <a:latin typeface="Calibri"/>
                <a:ea typeface="Calibri"/>
                <a:cs typeface="Calibri"/>
                <a:sym typeface="Calibri"/>
              </a:rPr>
              <a:t> a CSV file</a:t>
            </a:r>
            <a:r>
              <a:rPr b="0" i="0" lang="zh-HK" sz="2500" u="none" cap="none" strike="noStrike">
                <a:solidFill>
                  <a:srgbClr val="000000"/>
                </a:solidFill>
                <a:latin typeface="Calibri"/>
                <a:ea typeface="Calibri"/>
                <a:cs typeface="Calibri"/>
                <a:sym typeface="Calibri"/>
              </a:rPr>
              <a:t>.</a:t>
            </a:r>
            <a:endParaRPr/>
          </a:p>
          <a:p>
            <a:pPr indent="-127000" lvl="0" marL="0" marR="0" rtl="0" algn="l">
              <a:lnSpc>
                <a:spcPct val="100000"/>
              </a:lnSpc>
              <a:spcBef>
                <a:spcPts val="0"/>
              </a:spcBef>
              <a:spcAft>
                <a:spcPts val="0"/>
              </a:spcAft>
              <a:buClr>
                <a:srgbClr val="000000"/>
              </a:buClr>
              <a:buSzPts val="2000"/>
              <a:buFont typeface="Arial"/>
              <a:buChar char="•"/>
            </a:pPr>
            <a:r>
              <a:rPr b="1" i="0" lang="zh-HK" sz="2000" u="none" cap="none" strike="noStrike">
                <a:solidFill>
                  <a:srgbClr val="000000"/>
                </a:solidFill>
                <a:latin typeface="Calibri"/>
                <a:ea typeface="Calibri"/>
                <a:cs typeface="Calibri"/>
                <a:sym typeface="Calibri"/>
              </a:rPr>
              <a:t>Removed</a:t>
            </a:r>
            <a:r>
              <a:rPr b="0" i="0" lang="zh-HK" sz="2000" u="none" cap="none" strike="noStrike">
                <a:solidFill>
                  <a:srgbClr val="000000"/>
                </a:solidFill>
                <a:latin typeface="Calibri"/>
                <a:ea typeface="Calibri"/>
                <a:cs typeface="Calibri"/>
                <a:sym typeface="Calibri"/>
              </a:rPr>
              <a:t> the corresponding product link from the </a:t>
            </a:r>
            <a:r>
              <a:rPr b="1" i="0" lang="zh-HK" sz="2000" u="none" cap="none" strike="noStrike">
                <a:solidFill>
                  <a:srgbClr val="000000"/>
                </a:solidFill>
                <a:latin typeface="Calibri"/>
                <a:ea typeface="Calibri"/>
                <a:cs typeface="Calibri"/>
                <a:sym typeface="Calibri"/>
              </a:rPr>
              <a:t>Product Link CSV </a:t>
            </a:r>
            <a:r>
              <a:rPr b="0" i="0" lang="zh-HK" sz="2000" u="none" cap="none" strike="noStrike">
                <a:solidFill>
                  <a:srgbClr val="000000"/>
                </a:solidFill>
                <a:latin typeface="Calibri"/>
                <a:ea typeface="Calibri"/>
                <a:cs typeface="Calibri"/>
                <a:sym typeface="Calibri"/>
              </a:rPr>
              <a:t>after </a:t>
            </a:r>
            <a:r>
              <a:rPr b="1" i="0" lang="zh-HK" sz="2000" u="none" cap="none" strike="noStrike">
                <a:solidFill>
                  <a:srgbClr val="000000"/>
                </a:solidFill>
                <a:latin typeface="Calibri"/>
                <a:ea typeface="Calibri"/>
                <a:cs typeface="Calibri"/>
                <a:sym typeface="Calibri"/>
              </a:rPr>
              <a:t>successful</a:t>
            </a:r>
            <a:r>
              <a:rPr b="0" i="0" lang="zh-HK" sz="2000" u="none" cap="none" strike="noStrike">
                <a:solidFill>
                  <a:srgbClr val="000000"/>
                </a:solidFill>
                <a:latin typeface="Calibri"/>
                <a:ea typeface="Calibri"/>
                <a:cs typeface="Calibri"/>
                <a:sym typeface="Calibri"/>
              </a:rPr>
              <a:t> scraping.</a:t>
            </a:r>
            <a:endParaRPr/>
          </a:p>
          <a:p>
            <a:pPr indent="-127000" lvl="0" marL="0" marR="0" rtl="0" algn="l">
              <a:lnSpc>
                <a:spcPct val="100000"/>
              </a:lnSpc>
              <a:spcBef>
                <a:spcPts val="0"/>
              </a:spcBef>
              <a:spcAft>
                <a:spcPts val="0"/>
              </a:spcAft>
              <a:buClr>
                <a:srgbClr val="000000"/>
              </a:buClr>
              <a:buSzPts val="2000"/>
              <a:buFont typeface="Arial"/>
              <a:buChar char="•"/>
            </a:pPr>
            <a:r>
              <a:rPr b="0" i="0" lang="zh-HK" sz="2000" u="none" cap="none" strike="noStrike">
                <a:solidFill>
                  <a:srgbClr val="000000"/>
                </a:solidFill>
                <a:latin typeface="Calibri"/>
                <a:ea typeface="Calibri"/>
                <a:cs typeface="Calibri"/>
                <a:sym typeface="Calibri"/>
              </a:rPr>
              <a:t>If scraping </a:t>
            </a:r>
            <a:r>
              <a:rPr b="1" i="0" lang="zh-HK" sz="2000" u="none" cap="none" strike="noStrike">
                <a:solidFill>
                  <a:srgbClr val="000000"/>
                </a:solidFill>
                <a:latin typeface="Calibri"/>
                <a:ea typeface="Calibri"/>
                <a:cs typeface="Calibri"/>
                <a:sym typeface="Calibri"/>
              </a:rPr>
              <a:t>failed</a:t>
            </a:r>
            <a:r>
              <a:rPr b="0" i="0" lang="zh-HK" sz="2000" u="none" cap="none" strike="noStrike">
                <a:solidFill>
                  <a:srgbClr val="000000"/>
                </a:solidFill>
                <a:latin typeface="Calibri"/>
                <a:ea typeface="Calibri"/>
                <a:cs typeface="Calibri"/>
                <a:sym typeface="Calibri"/>
              </a:rPr>
              <a:t>, the link </a:t>
            </a:r>
            <a:r>
              <a:rPr b="1" i="0" lang="zh-HK" sz="2000" u="none" cap="none" strike="noStrike">
                <a:solidFill>
                  <a:srgbClr val="000000"/>
                </a:solidFill>
                <a:latin typeface="Calibri"/>
                <a:ea typeface="Calibri"/>
                <a:cs typeface="Calibri"/>
                <a:sym typeface="Calibri"/>
              </a:rPr>
              <a:t>remained</a:t>
            </a:r>
            <a:r>
              <a:rPr b="0" i="0" lang="zh-HK" sz="2000" u="none" cap="none" strike="noStrike">
                <a:solidFill>
                  <a:srgbClr val="000000"/>
                </a:solidFill>
                <a:latin typeface="Calibri"/>
                <a:ea typeface="Calibri"/>
                <a:cs typeface="Calibri"/>
                <a:sym typeface="Calibri"/>
              </a:rPr>
              <a:t> for future attempts.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IP addre</a:t>
            </a:r>
            <a:r>
              <a:rPr b="1" lang="zh-HK" sz="2500">
                <a:latin typeface="Calibri"/>
                <a:ea typeface="Calibri"/>
                <a:cs typeface="Calibri"/>
                <a:sym typeface="Calibri"/>
              </a:rPr>
              <a:t>sses </a:t>
            </a:r>
            <a:r>
              <a:rPr b="1" i="0" lang="zh-HK" sz="2500" u="none" cap="none" strike="noStrike">
                <a:solidFill>
                  <a:srgbClr val="000000"/>
                </a:solidFill>
                <a:latin typeface="Calibri"/>
                <a:ea typeface="Calibri"/>
                <a:cs typeface="Calibri"/>
                <a:sym typeface="Calibri"/>
              </a:rPr>
              <a:t>Management</a:t>
            </a:r>
            <a:r>
              <a:rPr b="0" i="0" lang="zh-HK" sz="2500" u="none" cap="none" strike="noStrike">
                <a:solidFill>
                  <a:srgbClr val="000000"/>
                </a:solidFill>
                <a:latin typeface="Calibri"/>
                <a:ea typeface="Calibri"/>
                <a:cs typeface="Calibri"/>
                <a:sym typeface="Calibri"/>
              </a:rPr>
              <a:t>: Changed IP addresses using VPN and recalled the scraping function until data was successfully collected for all 630 product links.</a:t>
            </a:r>
            <a:endParaRPr/>
          </a:p>
        </p:txBody>
      </p:sp>
      <p:pic>
        <p:nvPicPr>
          <p:cNvPr id="171" name="Google Shape;171;p1"/>
          <p:cNvPicPr preferRelativeResize="0"/>
          <p:nvPr/>
        </p:nvPicPr>
        <p:blipFill rotWithShape="1">
          <a:blip r:embed="rId3">
            <a:alphaModFix/>
          </a:blip>
          <a:srcRect b="0" l="0" r="0" t="0"/>
          <a:stretch/>
        </p:blipFill>
        <p:spPr>
          <a:xfrm>
            <a:off x="10324779" y="797711"/>
            <a:ext cx="1191880" cy="12650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ctrTitle"/>
          </p:nvPr>
        </p:nvSpPr>
        <p:spPr>
          <a:xfrm>
            <a:off x="515639" y="4838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Dataset</a:t>
            </a:r>
            <a:endParaRPr sz="5000">
              <a:latin typeface="Calibri"/>
              <a:ea typeface="Calibri"/>
              <a:cs typeface="Calibri"/>
              <a:sym typeface="Calibri"/>
            </a:endParaRPr>
          </a:p>
        </p:txBody>
      </p:sp>
      <p:sp>
        <p:nvSpPr>
          <p:cNvPr id="177" name="Google Shape;177;p3"/>
          <p:cNvSpPr txBox="1"/>
          <p:nvPr>
            <p:ph idx="1" type="subTitle"/>
          </p:nvPr>
        </p:nvSpPr>
        <p:spPr>
          <a:xfrm>
            <a:off x="580338" y="1399755"/>
            <a:ext cx="11722497" cy="30963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498"/>
              <a:buNone/>
            </a:pPr>
            <a:r>
              <a:rPr lang="zh-HK" sz="2500">
                <a:latin typeface="Calibri"/>
                <a:ea typeface="Calibri"/>
                <a:cs typeface="Calibri"/>
                <a:sym typeface="Calibri"/>
              </a:rPr>
              <a:t>- Source of dataset: </a:t>
            </a:r>
            <a:r>
              <a:rPr lang="zh-HK" sz="2500" u="sng">
                <a:solidFill>
                  <a:schemeClr val="hlink"/>
                </a:solidFill>
                <a:latin typeface="Calibri"/>
                <a:ea typeface="Calibri"/>
                <a:cs typeface="Calibri"/>
                <a:sym typeface="Calibri"/>
                <a:hlinkClick r:id="rId3"/>
              </a:rPr>
              <a:t>Hair Care • Natural Hair Care Products | iHerb</a:t>
            </a:r>
            <a:endParaRPr sz="2500">
              <a:latin typeface="Calibri"/>
              <a:ea typeface="Calibri"/>
              <a:cs typeface="Calibri"/>
              <a:sym typeface="Calibri"/>
            </a:endParaRPr>
          </a:p>
          <a:p>
            <a:pPr indent="-120777" lvl="0" marL="342900" rtl="0" algn="l">
              <a:lnSpc>
                <a:spcPct val="90000"/>
              </a:lnSpc>
              <a:spcBef>
                <a:spcPts val="0"/>
              </a:spcBef>
              <a:spcAft>
                <a:spcPts val="0"/>
              </a:spcAft>
              <a:buClr>
                <a:schemeClr val="dk1"/>
              </a:buClr>
              <a:buSzPts val="3498"/>
              <a:buFont typeface="Calibri"/>
              <a:buNone/>
            </a:pPr>
            <a:r>
              <a:t/>
            </a:r>
            <a:endParaRPr sz="2500">
              <a:highlight>
                <a:srgbClr val="FFFFFF"/>
              </a:highlight>
              <a:latin typeface="Calibri"/>
              <a:ea typeface="Calibri"/>
              <a:cs typeface="Calibri"/>
              <a:sym typeface="Calibri"/>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Product information:</a:t>
            </a:r>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Selection Criteria: </a:t>
            </a:r>
            <a:r>
              <a:rPr b="1" lang="zh-HK" sz="2000">
                <a:highlight>
                  <a:srgbClr val="FFFFFF"/>
                </a:highlight>
                <a:latin typeface="Calibri"/>
                <a:ea typeface="Calibri"/>
                <a:cs typeface="Calibri"/>
                <a:sym typeface="Calibri"/>
              </a:rPr>
              <a:t>630 products </a:t>
            </a:r>
            <a:r>
              <a:rPr lang="zh-HK" sz="2000">
                <a:highlight>
                  <a:srgbClr val="FFFFFF"/>
                </a:highlight>
                <a:latin typeface="Calibri"/>
                <a:ea typeface="Calibri"/>
                <a:cs typeface="Calibri"/>
                <a:sym typeface="Calibri"/>
              </a:rPr>
              <a:t>from </a:t>
            </a:r>
            <a:r>
              <a:rPr b="1" lang="zh-HK" sz="2000">
                <a:highlight>
                  <a:srgbClr val="FFFFFF"/>
                </a:highlight>
                <a:latin typeface="Calibri"/>
                <a:ea typeface="Calibri"/>
                <a:cs typeface="Calibri"/>
                <a:sym typeface="Calibri"/>
              </a:rPr>
              <a:t>4 main categories </a:t>
            </a:r>
            <a:r>
              <a:rPr lang="zh-HK" sz="2000">
                <a:highlight>
                  <a:srgbClr val="FFFFFF"/>
                </a:highlight>
                <a:latin typeface="Calibri"/>
                <a:ea typeface="Calibri"/>
                <a:cs typeface="Calibri"/>
                <a:sym typeface="Calibri"/>
              </a:rPr>
              <a:t>and </a:t>
            </a:r>
            <a:r>
              <a:rPr b="1" lang="zh-HK" sz="2000">
                <a:highlight>
                  <a:srgbClr val="FFFFFF"/>
                </a:highlight>
                <a:latin typeface="Calibri"/>
                <a:ea typeface="Calibri"/>
                <a:cs typeface="Calibri"/>
                <a:sym typeface="Calibri"/>
              </a:rPr>
              <a:t>11 </a:t>
            </a:r>
            <a:r>
              <a:rPr b="1" lang="zh-HK" sz="2000">
                <a:highlight>
                  <a:srgbClr val="FFFFFF"/>
                </a:highlight>
              </a:rPr>
              <a:t>well-known </a:t>
            </a:r>
            <a:r>
              <a:rPr b="1" lang="zh-HK" sz="2000">
                <a:highlight>
                  <a:srgbClr val="FFFFFF"/>
                </a:highlight>
                <a:latin typeface="Calibri"/>
                <a:ea typeface="Calibri"/>
                <a:cs typeface="Calibri"/>
                <a:sym typeface="Calibri"/>
              </a:rPr>
              <a:t>brands</a:t>
            </a:r>
            <a:r>
              <a:rPr lang="zh-HK" sz="2000">
                <a:highlight>
                  <a:srgbClr val="FFFFFF"/>
                </a:highlight>
                <a:latin typeface="Calibri"/>
                <a:ea typeface="Calibri"/>
                <a:cs typeface="Calibri"/>
                <a:sym typeface="Calibri"/>
              </a:rPr>
              <a:t>, </a:t>
            </a:r>
            <a:br>
              <a:rPr lang="zh-HK" sz="2000">
                <a:highlight>
                  <a:srgbClr val="FFFFFF"/>
                </a:highlight>
              </a:rPr>
            </a:br>
            <a:r>
              <a:rPr lang="zh-HK" sz="2000">
                <a:highlight>
                  <a:srgbClr val="FFFFFF"/>
                </a:highlight>
              </a:rPr>
              <a:t>   </a:t>
            </a:r>
            <a:r>
              <a:rPr lang="zh-HK" sz="2000">
                <a:highlight>
                  <a:srgbClr val="FFFFFF"/>
                </a:highlight>
                <a:latin typeface="Calibri"/>
                <a:ea typeface="Calibri"/>
                <a:cs typeface="Calibri"/>
                <a:sym typeface="Calibri"/>
              </a:rPr>
              <a:t>each with over 40 hair care products</a:t>
            </a:r>
            <a:r>
              <a:rPr lang="zh-HK" sz="2000">
                <a:highlight>
                  <a:srgbClr val="FFFFFF"/>
                </a:highlight>
              </a:rPr>
              <a:t>, </a:t>
            </a:r>
            <a:r>
              <a:rPr lang="zh-HK" sz="2000">
                <a:highlight>
                  <a:srgbClr val="FFFFFF"/>
                </a:highlight>
                <a:latin typeface="Calibri"/>
                <a:ea typeface="Calibri"/>
                <a:cs typeface="Calibri"/>
                <a:sym typeface="Calibri"/>
              </a:rPr>
              <a:t>all rated </a:t>
            </a:r>
            <a:r>
              <a:rPr b="1" lang="zh-HK" sz="2000">
                <a:highlight>
                  <a:srgbClr val="FFFFFF"/>
                </a:highlight>
                <a:latin typeface="Calibri"/>
                <a:ea typeface="Calibri"/>
                <a:cs typeface="Calibri"/>
                <a:sym typeface="Calibri"/>
              </a:rPr>
              <a:t>4 or 5 out of 5</a:t>
            </a:r>
            <a:r>
              <a:rPr lang="zh-HK" sz="2000">
                <a:highlight>
                  <a:srgbClr val="FFFFFF"/>
                </a:highlight>
                <a:latin typeface="Calibri"/>
                <a:ea typeface="Calibri"/>
                <a:cs typeface="Calibri"/>
                <a:sym typeface="Calibri"/>
              </a:rPr>
              <a:t>.</a:t>
            </a:r>
            <a:endParaRPr sz="2000">
              <a:solidFill>
                <a:srgbClr val="595959"/>
              </a:solidFill>
              <a:latin typeface="Calibri"/>
              <a:ea typeface="Calibri"/>
              <a:cs typeface="Calibri"/>
              <a:sym typeface="Calibri"/>
            </a:endParaRPr>
          </a:p>
        </p:txBody>
      </p:sp>
      <p:graphicFrame>
        <p:nvGraphicFramePr>
          <p:cNvPr id="178" name="Google Shape;178;p3"/>
          <p:cNvGraphicFramePr/>
          <p:nvPr/>
        </p:nvGraphicFramePr>
        <p:xfrm>
          <a:off x="8081093" y="4267200"/>
          <a:ext cx="3000000" cy="3000000"/>
        </p:xfrm>
        <a:graphic>
          <a:graphicData uri="http://schemas.openxmlformats.org/drawingml/2006/table">
            <a:tbl>
              <a:tblPr>
                <a:noFill/>
                <a:tableStyleId>{295A3CB9-BACA-4FDD-936B-A4F0A8F8ADBA}</a:tableStyleId>
              </a:tblPr>
              <a:tblGrid>
                <a:gridCol w="1414425"/>
                <a:gridCol w="1587300"/>
                <a:gridCol w="942950"/>
              </a:tblGrid>
              <a:tr h="421400">
                <a:tc>
                  <a:txBody>
                    <a:bodyPr/>
                    <a:lstStyle/>
                    <a:p>
                      <a:pPr indent="0" lvl="0" marL="0" marR="0" rtl="0" algn="ctr">
                        <a:lnSpc>
                          <a:spcPct val="100000"/>
                        </a:lnSpc>
                        <a:spcBef>
                          <a:spcPts val="0"/>
                        </a:spcBef>
                        <a:spcAft>
                          <a:spcPts val="0"/>
                        </a:spcAft>
                        <a:buNone/>
                      </a:pPr>
                      <a:r>
                        <a:rPr lang="zh-HK" sz="1300" u="none" cap="none" strike="noStrike"/>
                        <a:t>Categories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Number of products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Percentage</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Conditioner</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196</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31%</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Shampoo</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149</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24%</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Treatments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144</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23%</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Styling</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141</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22%</a:t>
                      </a:r>
                      <a:endParaRPr b="0" i="0" sz="1300" u="none" cap="none" strike="noStrike">
                        <a:solidFill>
                          <a:srgbClr val="000000"/>
                        </a:solidFill>
                        <a:latin typeface="Calibri"/>
                        <a:ea typeface="Calibri"/>
                        <a:cs typeface="Calibri"/>
                        <a:sym typeface="Calibri"/>
                      </a:endParaRPr>
                    </a:p>
                  </a:txBody>
                  <a:tcPr marT="4775" marB="0" marR="4775" marL="4775" anchor="ctr"/>
                </a:tc>
              </a:tr>
            </a:tbl>
          </a:graphicData>
        </a:graphic>
      </p:graphicFrame>
      <p:pic>
        <p:nvPicPr>
          <p:cNvPr id="179" name="Google Shape;179;p3"/>
          <p:cNvPicPr preferRelativeResize="0"/>
          <p:nvPr/>
        </p:nvPicPr>
        <p:blipFill rotWithShape="1">
          <a:blip r:embed="rId4">
            <a:alphaModFix/>
          </a:blip>
          <a:srcRect b="0" l="0" r="0" t="0"/>
          <a:stretch/>
        </p:blipFill>
        <p:spPr>
          <a:xfrm>
            <a:off x="166259" y="3806163"/>
            <a:ext cx="7841669" cy="3051837"/>
          </a:xfrm>
          <a:prstGeom prst="rect">
            <a:avLst/>
          </a:prstGeom>
          <a:noFill/>
          <a:ln>
            <a:noFill/>
          </a:ln>
        </p:spPr>
      </p:pic>
      <p:sp>
        <p:nvSpPr>
          <p:cNvPr id="180" name="Google Shape;180;p3"/>
          <p:cNvSpPr/>
          <p:nvPr/>
        </p:nvSpPr>
        <p:spPr>
          <a:xfrm>
            <a:off x="1339299" y="3730697"/>
            <a:ext cx="5525627"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79be685600_5_13"/>
          <p:cNvSpPr txBox="1"/>
          <p:nvPr>
            <p:ph type="ctrTitle"/>
          </p:nvPr>
        </p:nvSpPr>
        <p:spPr>
          <a:xfrm>
            <a:off x="450543" y="698418"/>
            <a:ext cx="105783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Dataset Overview</a:t>
            </a:r>
            <a:r>
              <a:rPr b="0" i="0" lang="zh-HK" sz="3500" u="none" cap="none" strike="noStrike">
                <a:solidFill>
                  <a:srgbClr val="000000"/>
                </a:solidFill>
                <a:latin typeface="Arial"/>
                <a:ea typeface="Arial"/>
                <a:cs typeface="Arial"/>
                <a:sym typeface="Arial"/>
              </a:rPr>
              <a:t> (Product information)</a:t>
            </a:r>
            <a:endParaRPr sz="5000">
              <a:latin typeface="Calibri"/>
              <a:ea typeface="Calibri"/>
              <a:cs typeface="Calibri"/>
              <a:sym typeface="Calibri"/>
            </a:endParaRPr>
          </a:p>
        </p:txBody>
      </p:sp>
      <p:sp>
        <p:nvSpPr>
          <p:cNvPr id="186" name="Google Shape;186;g279be685600_5_13"/>
          <p:cNvSpPr txBox="1"/>
          <p:nvPr/>
        </p:nvSpPr>
        <p:spPr>
          <a:xfrm>
            <a:off x="7077975" y="27041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7" name="Google Shape;187;g279be685600_5_13"/>
          <p:cNvSpPr txBox="1"/>
          <p:nvPr/>
        </p:nvSpPr>
        <p:spPr>
          <a:xfrm>
            <a:off x="533670" y="1694716"/>
            <a:ext cx="5202112" cy="3094705"/>
          </a:xfrm>
          <a:prstGeom prst="rect">
            <a:avLst/>
          </a:prstGeom>
          <a:noFill/>
          <a:ln>
            <a:noFill/>
          </a:ln>
        </p:spPr>
        <p:txBody>
          <a:bodyPr anchorCtr="0" anchor="t" bIns="91425" lIns="91425" spcFirstLastPara="1" rIns="91425" wrap="square" tIns="91425">
            <a:noAutofit/>
          </a:bodyPr>
          <a:lstStyle/>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Total Records: 630 (12 columns)</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Unique Products: 608</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Duplicates: 22 (due to multi-category classification)</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Retention Reason: To analyze product distribution across categories.</a:t>
            </a:r>
            <a:endParaRPr/>
          </a:p>
        </p:txBody>
      </p:sp>
      <p:sp>
        <p:nvSpPr>
          <p:cNvPr id="188" name="Google Shape;188;g279be685600_5_13"/>
          <p:cNvSpPr txBox="1"/>
          <p:nvPr/>
        </p:nvSpPr>
        <p:spPr>
          <a:xfrm>
            <a:off x="928525" y="4838075"/>
            <a:ext cx="5955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9" name="Google Shape;189;g279be685600_5_13"/>
          <p:cNvSpPr txBox="1"/>
          <p:nvPr/>
        </p:nvSpPr>
        <p:spPr>
          <a:xfrm>
            <a:off x="2524925" y="5033550"/>
            <a:ext cx="6678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pic>
        <p:nvPicPr>
          <p:cNvPr id="190" name="Google Shape;190;g279be685600_5_13"/>
          <p:cNvPicPr preferRelativeResize="0"/>
          <p:nvPr/>
        </p:nvPicPr>
        <p:blipFill rotWithShape="1">
          <a:blip r:embed="rId3">
            <a:alphaModFix/>
          </a:blip>
          <a:srcRect b="0" l="0" r="0" t="0"/>
          <a:stretch/>
        </p:blipFill>
        <p:spPr>
          <a:xfrm>
            <a:off x="6340504" y="1392521"/>
            <a:ext cx="5366587" cy="3532769"/>
          </a:xfrm>
          <a:prstGeom prst="rect">
            <a:avLst/>
          </a:prstGeom>
          <a:noFill/>
          <a:ln>
            <a:noFill/>
          </a:ln>
        </p:spPr>
      </p:pic>
      <p:pic>
        <p:nvPicPr>
          <p:cNvPr id="191" name="Google Shape;191;g279be685600_5_13"/>
          <p:cNvPicPr preferRelativeResize="0"/>
          <p:nvPr/>
        </p:nvPicPr>
        <p:blipFill rotWithShape="1">
          <a:blip r:embed="rId4">
            <a:alphaModFix/>
          </a:blip>
          <a:srcRect b="0" l="0" r="0" t="0"/>
          <a:stretch/>
        </p:blipFill>
        <p:spPr>
          <a:xfrm>
            <a:off x="3134726" y="4713384"/>
            <a:ext cx="2825374" cy="1685099"/>
          </a:xfrm>
          <a:prstGeom prst="rect">
            <a:avLst/>
          </a:prstGeom>
          <a:noFill/>
          <a:ln>
            <a:noFill/>
          </a:ln>
        </p:spPr>
      </p:pic>
      <p:sp>
        <p:nvSpPr>
          <p:cNvPr id="192" name="Google Shape;192;g279be685600_5_13"/>
          <p:cNvSpPr/>
          <p:nvPr/>
        </p:nvSpPr>
        <p:spPr>
          <a:xfrm>
            <a:off x="6340504" y="2158818"/>
            <a:ext cx="2505337" cy="45387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2013 - 2022 主題">
  <a:themeElements>
    <a:clrScheme name="Office 2013 - 2022 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2024-07-23T13:42:36Z</dcterms:created>
  <dc:creator>Nicole chung Nicole chung</dc:creator>
</cp:coreProperties>
</file>